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6.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8.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9.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heme/themeOverride1.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2.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heme/themeOverride3.xml" ContentType="application/vnd.openxmlformats-officedocument.themeOverr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3"/>
    <p:sldMasterId id="2147484538" r:id="rId4"/>
    <p:sldMasterId id="2147484687" r:id="rId5"/>
    <p:sldMasterId id="2147484712" r:id="rId6"/>
    <p:sldMasterId id="2147484751" r:id="rId7"/>
    <p:sldMasterId id="2147484805" r:id="rId8"/>
    <p:sldMasterId id="2147484838" r:id="rId9"/>
    <p:sldMasterId id="2147484868" r:id="rId10"/>
    <p:sldMasterId id="2147484883" r:id="rId11"/>
    <p:sldMasterId id="2147484922" r:id="rId12"/>
  </p:sldMasterIdLst>
  <p:notesMasterIdLst>
    <p:notesMasterId r:id="rId76"/>
  </p:notesMasterIdLst>
  <p:handoutMasterIdLst>
    <p:handoutMasterId r:id="rId77"/>
  </p:handoutMasterIdLst>
  <p:sldIdLst>
    <p:sldId id="423" r:id="rId13"/>
    <p:sldId id="598" r:id="rId14"/>
    <p:sldId id="605" r:id="rId15"/>
    <p:sldId id="589" r:id="rId16"/>
    <p:sldId id="600" r:id="rId17"/>
    <p:sldId id="599" r:id="rId18"/>
    <p:sldId id="601" r:id="rId19"/>
    <p:sldId id="481" r:id="rId20"/>
    <p:sldId id="482" r:id="rId21"/>
    <p:sldId id="483" r:id="rId22"/>
    <p:sldId id="484" r:id="rId23"/>
    <p:sldId id="485" r:id="rId24"/>
    <p:sldId id="486" r:id="rId25"/>
    <p:sldId id="293" r:id="rId26"/>
    <p:sldId id="404" r:id="rId27"/>
    <p:sldId id="405" r:id="rId28"/>
    <p:sldId id="406" r:id="rId29"/>
    <p:sldId id="431" r:id="rId30"/>
    <p:sldId id="432" r:id="rId31"/>
    <p:sldId id="584" r:id="rId32"/>
    <p:sldId id="585" r:id="rId33"/>
    <p:sldId id="488" r:id="rId34"/>
    <p:sldId id="489" r:id="rId35"/>
    <p:sldId id="592" r:id="rId36"/>
    <p:sldId id="490" r:id="rId37"/>
    <p:sldId id="593" r:id="rId38"/>
    <p:sldId id="454" r:id="rId39"/>
    <p:sldId id="594" r:id="rId40"/>
    <p:sldId id="456" r:id="rId41"/>
    <p:sldId id="455" r:id="rId42"/>
    <p:sldId id="457" r:id="rId43"/>
    <p:sldId id="458" r:id="rId44"/>
    <p:sldId id="459" r:id="rId45"/>
    <p:sldId id="602" r:id="rId46"/>
    <p:sldId id="606" r:id="rId47"/>
    <p:sldId id="607" r:id="rId48"/>
    <p:sldId id="608" r:id="rId49"/>
    <p:sldId id="603" r:id="rId50"/>
    <p:sldId id="609" r:id="rId51"/>
    <p:sldId id="612" r:id="rId52"/>
    <p:sldId id="610" r:id="rId53"/>
    <p:sldId id="613" r:id="rId54"/>
    <p:sldId id="614" r:id="rId55"/>
    <p:sldId id="611" r:id="rId56"/>
    <p:sldId id="619" r:id="rId57"/>
    <p:sldId id="559" r:id="rId58"/>
    <p:sldId id="560" r:id="rId59"/>
    <p:sldId id="561" r:id="rId60"/>
    <p:sldId id="562" r:id="rId61"/>
    <p:sldId id="563" r:id="rId62"/>
    <p:sldId id="564" r:id="rId63"/>
    <p:sldId id="565" r:id="rId64"/>
    <p:sldId id="566" r:id="rId65"/>
    <p:sldId id="567" r:id="rId66"/>
    <p:sldId id="568" r:id="rId67"/>
    <p:sldId id="569" r:id="rId68"/>
    <p:sldId id="570" r:id="rId69"/>
    <p:sldId id="571" r:id="rId70"/>
    <p:sldId id="494" r:id="rId71"/>
    <p:sldId id="615" r:id="rId72"/>
    <p:sldId id="616" r:id="rId73"/>
    <p:sldId id="617" r:id="rId74"/>
    <p:sldId id="618" r:id="rId7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6B103C9E-1D4A-4452-BA1B-CA8958B818B6}">
          <p14:sldIdLst>
            <p14:sldId id="423"/>
          </p14:sldIdLst>
        </p14:section>
        <p14:section name="Agenda" id="{3952DFB4-6EFB-4D36-ACE7-B1A795AAFF98}">
          <p14:sldIdLst>
            <p14:sldId id="598"/>
            <p14:sldId id="605"/>
            <p14:sldId id="589"/>
            <p14:sldId id="600"/>
            <p14:sldId id="599"/>
          </p14:sldIdLst>
        </p14:section>
        <p14:section name="Todo App" id="{AD537473-367B-074B-BE67-70FFA3EE4154}">
          <p14:sldIdLst>
            <p14:sldId id="601"/>
          </p14:sldIdLst>
        </p14:section>
        <p14:section name="Why?" id="{F1965C49-ECD0-49F2-8E42-AA04E6BAE45F}">
          <p14:sldIdLst>
            <p14:sldId id="481"/>
            <p14:sldId id="482"/>
            <p14:sldId id="483"/>
            <p14:sldId id="484"/>
            <p14:sldId id="485"/>
            <p14:sldId id="486"/>
          </p14:sldIdLst>
        </p14:section>
        <p14:section name="App Modernization Options" id="{E57BAA24-5157-4A07-A3C2-D95E07721B36}">
          <p14:sldIdLst>
            <p14:sldId id="293"/>
            <p14:sldId id="404"/>
            <p14:sldId id="405"/>
            <p14:sldId id="406"/>
            <p14:sldId id="431"/>
            <p14:sldId id="432"/>
          </p14:sldIdLst>
        </p14:section>
        <p14:section name="Container Orchestration" id="{B71EE008-0237-45E7-8DD3-A6B14DF4234F}">
          <p14:sldIdLst>
            <p14:sldId id="584"/>
            <p14:sldId id="585"/>
            <p14:sldId id="488"/>
            <p14:sldId id="489"/>
            <p14:sldId id="592"/>
            <p14:sldId id="490"/>
            <p14:sldId id="593"/>
          </p14:sldIdLst>
        </p14:section>
        <p14:section name="Kubernetes" id="{6CF35218-173B-42ED-B4B7-42210D4E9EE4}">
          <p14:sldIdLst>
            <p14:sldId id="454"/>
            <p14:sldId id="594"/>
            <p14:sldId id="456"/>
            <p14:sldId id="455"/>
            <p14:sldId id="457"/>
            <p14:sldId id="458"/>
            <p14:sldId id="459"/>
            <p14:sldId id="602"/>
            <p14:sldId id="606"/>
            <p14:sldId id="607"/>
            <p14:sldId id="608"/>
            <p14:sldId id="603"/>
            <p14:sldId id="609"/>
            <p14:sldId id="612"/>
            <p14:sldId id="610"/>
            <p14:sldId id="613"/>
            <p14:sldId id="614"/>
            <p14:sldId id="611"/>
            <p14:sldId id="619"/>
          </p14:sldIdLst>
        </p14:section>
        <p14:section name="Helm and CI/CD" id="{A27D580C-B5EB-4ADE-8703-83DC8AF5078D}">
          <p14:sldIdLst>
            <p14:sldId id="559"/>
            <p14:sldId id="560"/>
            <p14:sldId id="561"/>
            <p14:sldId id="562"/>
            <p14:sldId id="563"/>
            <p14:sldId id="564"/>
            <p14:sldId id="565"/>
            <p14:sldId id="566"/>
            <p14:sldId id="567"/>
            <p14:sldId id="568"/>
            <p14:sldId id="569"/>
            <p14:sldId id="570"/>
            <p14:sldId id="571"/>
            <p14:sldId id="494"/>
            <p14:sldId id="615"/>
            <p14:sldId id="616"/>
            <p14:sldId id="617"/>
            <p14:sldId id="61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Anderson (ZUMO)" initials="CA("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FFB900"/>
    <a:srgbClr val="FFFFFF"/>
    <a:srgbClr val="002050"/>
    <a:srgbClr val="0078D7"/>
    <a:srgbClr val="000000"/>
    <a:srgbClr val="FF8C00"/>
    <a:srgbClr val="107C10"/>
    <a:srgbClr val="35353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76" autoAdjust="0"/>
    <p:restoredTop sz="94729"/>
  </p:normalViewPr>
  <p:slideViewPr>
    <p:cSldViewPr snapToGrid="0">
      <p:cViewPr varScale="1">
        <p:scale>
          <a:sx n="79" d="100"/>
          <a:sy n="79" d="100"/>
        </p:scale>
        <p:origin x="216" y="872"/>
      </p:cViewPr>
      <p:guideLst/>
    </p:cSldViewPr>
  </p:slideViewPr>
  <p:notesTextViewPr>
    <p:cViewPr>
      <p:scale>
        <a:sx n="1" d="1"/>
        <a:sy n="1" d="1"/>
      </p:scale>
      <p:origin x="0" y="0"/>
    </p:cViewPr>
  </p:notesTextViewPr>
  <p:notesViewPr>
    <p:cSldViewPr snapToGrid="0">
      <p:cViewPr>
        <p:scale>
          <a:sx n="1" d="2"/>
          <a:sy n="1" d="2"/>
        </p:scale>
        <p:origin x="3188" y="6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63" Type="http://schemas.openxmlformats.org/officeDocument/2006/relationships/slide" Target="slides/slide51.xml"/><Relationship Id="rId64" Type="http://schemas.openxmlformats.org/officeDocument/2006/relationships/slide" Target="slides/slide52.xml"/><Relationship Id="rId65" Type="http://schemas.openxmlformats.org/officeDocument/2006/relationships/slide" Target="slides/slide53.xml"/><Relationship Id="rId66" Type="http://schemas.openxmlformats.org/officeDocument/2006/relationships/slide" Target="slides/slide54.xml"/><Relationship Id="rId67" Type="http://schemas.openxmlformats.org/officeDocument/2006/relationships/slide" Target="slides/slide55.xml"/><Relationship Id="rId68" Type="http://schemas.openxmlformats.org/officeDocument/2006/relationships/slide" Target="slides/slide56.xml"/><Relationship Id="rId69" Type="http://schemas.openxmlformats.org/officeDocument/2006/relationships/slide" Target="slides/slide57.xml"/><Relationship Id="rId147" Type="http://schemas.microsoft.com/office/2015/10/relationships/revisionInfo" Target="revisionInfo.xml"/><Relationship Id="rId50" Type="http://schemas.openxmlformats.org/officeDocument/2006/relationships/slide" Target="slides/slide38.xml"/><Relationship Id="rId51" Type="http://schemas.openxmlformats.org/officeDocument/2006/relationships/slide" Target="slides/slide39.xml"/><Relationship Id="rId52" Type="http://schemas.openxmlformats.org/officeDocument/2006/relationships/slide" Target="slides/slide40.xml"/><Relationship Id="rId53" Type="http://schemas.openxmlformats.org/officeDocument/2006/relationships/slide" Target="slides/slide41.xml"/><Relationship Id="rId54" Type="http://schemas.openxmlformats.org/officeDocument/2006/relationships/slide" Target="slides/slide42.xml"/><Relationship Id="rId55" Type="http://schemas.openxmlformats.org/officeDocument/2006/relationships/slide" Target="slides/slide43.xml"/><Relationship Id="rId56" Type="http://schemas.openxmlformats.org/officeDocument/2006/relationships/slide" Target="slides/slide44.xml"/><Relationship Id="rId57" Type="http://schemas.openxmlformats.org/officeDocument/2006/relationships/slide" Target="slides/slide45.xml"/><Relationship Id="rId58" Type="http://schemas.openxmlformats.org/officeDocument/2006/relationships/slide" Target="slides/slide46.xml"/><Relationship Id="rId59" Type="http://schemas.openxmlformats.org/officeDocument/2006/relationships/slide" Target="slides/slide47.xml"/><Relationship Id="rId40" Type="http://schemas.openxmlformats.org/officeDocument/2006/relationships/slide" Target="slides/slide28.xml"/><Relationship Id="rId41" Type="http://schemas.openxmlformats.org/officeDocument/2006/relationships/slide" Target="slides/slide29.xml"/><Relationship Id="rId42" Type="http://schemas.openxmlformats.org/officeDocument/2006/relationships/slide" Target="slides/slide30.xml"/><Relationship Id="rId43" Type="http://schemas.openxmlformats.org/officeDocument/2006/relationships/slide" Target="slides/slide31.xml"/><Relationship Id="rId44" Type="http://schemas.openxmlformats.org/officeDocument/2006/relationships/slide" Target="slides/slide32.xml"/><Relationship Id="rId45" Type="http://schemas.openxmlformats.org/officeDocument/2006/relationships/slide" Target="slides/slide33.xml"/><Relationship Id="rId46" Type="http://schemas.openxmlformats.org/officeDocument/2006/relationships/slide" Target="slides/slide34.xml"/><Relationship Id="rId47" Type="http://schemas.openxmlformats.org/officeDocument/2006/relationships/slide" Target="slides/slide35.xml"/><Relationship Id="rId48" Type="http://schemas.openxmlformats.org/officeDocument/2006/relationships/slide" Target="slides/slide36.xml"/><Relationship Id="rId49" Type="http://schemas.openxmlformats.org/officeDocument/2006/relationships/slide" Target="slides/slide37.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slideMaster" Target="slideMasters/slideMaster1.xml"/><Relationship Id="rId4" Type="http://schemas.openxmlformats.org/officeDocument/2006/relationships/slideMaster" Target="slideMasters/slideMaster2.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slideMaster" Target="slideMasters/slideMaster6.xml"/><Relationship Id="rId9" Type="http://schemas.openxmlformats.org/officeDocument/2006/relationships/slideMaster" Target="slideMasters/slideMaster7.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slide" Target="slides/slide21.xml"/><Relationship Id="rId34" Type="http://schemas.openxmlformats.org/officeDocument/2006/relationships/slide" Target="slides/slide22.xml"/><Relationship Id="rId35" Type="http://schemas.openxmlformats.org/officeDocument/2006/relationships/slide" Target="slides/slide23.xml"/><Relationship Id="rId36" Type="http://schemas.openxmlformats.org/officeDocument/2006/relationships/slide" Target="slides/slide24.xml"/><Relationship Id="rId37" Type="http://schemas.openxmlformats.org/officeDocument/2006/relationships/slide" Target="slides/slide25.xml"/><Relationship Id="rId38" Type="http://schemas.openxmlformats.org/officeDocument/2006/relationships/slide" Target="slides/slide26.xml"/><Relationship Id="rId39" Type="http://schemas.openxmlformats.org/officeDocument/2006/relationships/slide" Target="slides/slide27.xml"/><Relationship Id="rId80" Type="http://schemas.openxmlformats.org/officeDocument/2006/relationships/viewProps" Target="viewProps.xml"/><Relationship Id="rId81" Type="http://schemas.openxmlformats.org/officeDocument/2006/relationships/theme" Target="theme/theme1.xml"/><Relationship Id="rId82" Type="http://schemas.openxmlformats.org/officeDocument/2006/relationships/tableStyles" Target="tableStyles.xml"/><Relationship Id="rId70" Type="http://schemas.openxmlformats.org/officeDocument/2006/relationships/slide" Target="slides/slide58.xml"/><Relationship Id="rId71" Type="http://schemas.openxmlformats.org/officeDocument/2006/relationships/slide" Target="slides/slide59.xml"/><Relationship Id="rId72" Type="http://schemas.openxmlformats.org/officeDocument/2006/relationships/slide" Target="slides/slide60.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73" Type="http://schemas.openxmlformats.org/officeDocument/2006/relationships/slide" Target="slides/slide61.xml"/><Relationship Id="rId74" Type="http://schemas.openxmlformats.org/officeDocument/2006/relationships/slide" Target="slides/slide62.xml"/><Relationship Id="rId75" Type="http://schemas.openxmlformats.org/officeDocument/2006/relationships/slide" Target="slides/slide63.xml"/><Relationship Id="rId76" Type="http://schemas.openxmlformats.org/officeDocument/2006/relationships/notesMaster" Target="notesMasters/notesMaster1.xml"/><Relationship Id="rId77" Type="http://schemas.openxmlformats.org/officeDocument/2006/relationships/handoutMaster" Target="handoutMasters/handoutMaster1.xml"/><Relationship Id="rId78" Type="http://schemas.openxmlformats.org/officeDocument/2006/relationships/commentAuthors" Target="commentAuthors.xml"/><Relationship Id="rId79" Type="http://schemas.openxmlformats.org/officeDocument/2006/relationships/presProps" Target="presProps.xml"/><Relationship Id="rId60" Type="http://schemas.openxmlformats.org/officeDocument/2006/relationships/slide" Target="slides/slide48.xml"/><Relationship Id="rId61" Type="http://schemas.openxmlformats.org/officeDocument/2006/relationships/slide" Target="slides/slide49.xml"/><Relationship Id="rId62" Type="http://schemas.openxmlformats.org/officeDocument/2006/relationships/slide" Target="slides/slide50.xml"/><Relationship Id="rId10" Type="http://schemas.openxmlformats.org/officeDocument/2006/relationships/slideMaster" Target="slideMasters/slideMaster8.xml"/><Relationship Id="rId11" Type="http://schemas.openxmlformats.org/officeDocument/2006/relationships/slideMaster" Target="slideMasters/slideMaster9.xml"/><Relationship Id="rId12" Type="http://schemas.openxmlformats.org/officeDocument/2006/relationships/slideMaster" Target="slideMasters/slideMaster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2/11/18 11:31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2/11/18 11:31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2/11/18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838768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2/11/18 11:31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8227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defTabSz="914400">
              <a:defRPr/>
            </a:pPr>
            <a:fld id="{A6104239-5842-467B-A09D-4193CE28CF54}" type="datetime1">
              <a:rPr lang="en-US" sz="1800" kern="0" smtClean="0">
                <a:solidFill>
                  <a:sysClr val="windowText" lastClr="000000"/>
                </a:solidFill>
              </a:rPr>
              <a:pPr defTabSz="914400">
                <a:defRPr/>
              </a:pPr>
              <a:t>2/11/18</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15</a:t>
            </a:fld>
            <a:endParaRPr lang="en-US" sz="1800" kern="0" dirty="0">
              <a:solidFill>
                <a:sysClr val="windowText" lastClr="000000"/>
              </a:solidFill>
            </a:endParaRPr>
          </a:p>
        </p:txBody>
      </p:sp>
      <p:sp>
        <p:nvSpPr>
          <p:cNvPr id="10" name="Footer Placeholder 9"/>
          <p:cNvSpPr>
            <a:spLocks noGrp="1"/>
          </p:cNvSpPr>
          <p:nvPr>
            <p:ph type="ftr" sz="quarter" idx="14"/>
          </p:nvPr>
        </p:nvSpPr>
        <p:spPr/>
        <p:txBody>
          <a:bodyPr/>
          <a:lstStyle/>
          <a:p>
            <a:pPr marL="0" defTabSz="914099"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63680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4400">
              <a:defRPr/>
            </a:pPr>
            <a:fld id="{C9095CD6-0A44-4E02-9A31-9477FA89C6CC}" type="slidenum">
              <a:rPr lang="en-US" sz="1800" kern="0" smtClean="0">
                <a:solidFill>
                  <a:sysClr val="windowText" lastClr="000000"/>
                </a:solidFill>
              </a:rPr>
              <a:pPr defTabSz="914400">
                <a:defRPr/>
              </a:pPr>
              <a:t>16</a:t>
            </a:fld>
            <a:endParaRPr lang="en-US" sz="1800" kern="0">
              <a:solidFill>
                <a:sysClr val="windowText" lastClr="000000"/>
              </a:solidFill>
            </a:endParaRPr>
          </a:p>
        </p:txBody>
      </p:sp>
    </p:spTree>
    <p:extLst>
      <p:ext uri="{BB962C8B-B14F-4D97-AF65-F5344CB8AC3E}">
        <p14:creationId xmlns:p14="http://schemas.microsoft.com/office/powerpoint/2010/main" val="1622621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9782B9-AC86-4DC7-AC5A-3AA4C70E492F}"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2/11/18 11:31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634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2/11/18 11:31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660946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2/11/18 11:31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4254995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69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183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1840340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2882877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2/11/18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94219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effectLst/>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046282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2/11/18 11:31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26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69B800-F445-FB48-99F6-3219B9CAF2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51575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2/11/18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539980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2/11/18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5979303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573406-4860-9849-8211-3D70A76E9C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923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2/11/18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1911413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Api</a:t>
            </a:r>
            <a:r>
              <a:rPr lang="en-US" dirty="0"/>
              <a:t>-server</a:t>
            </a:r>
          </a:p>
          <a:p>
            <a:pPr marL="171450" indent="-171450">
              <a:buFontTx/>
              <a:buChar char="-"/>
            </a:pPr>
            <a:r>
              <a:rPr lang="en-US" baseline="0" dirty="0"/>
              <a:t>Many different flags or switches to configure</a:t>
            </a:r>
          </a:p>
          <a:p>
            <a:pPr marL="171450" indent="-171450">
              <a:buFontTx/>
              <a:buChar char="-"/>
            </a:pPr>
            <a:r>
              <a:rPr lang="en-US" baseline="0" dirty="0"/>
              <a:t>REST interface</a:t>
            </a:r>
            <a:endParaRPr lang="en-US" dirty="0"/>
          </a:p>
          <a:p>
            <a:r>
              <a:rPr lang="en-US" dirty="0" err="1"/>
              <a:t>Etcd</a:t>
            </a:r>
            <a:endParaRPr lang="en-US"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Distributed, highly available key store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Written and maintained by CoreOS</a:t>
            </a:r>
          </a:p>
          <a:p>
            <a:pPr marL="171450" indent="-171450">
              <a:buFontTx/>
              <a:buChar char="-"/>
            </a:pPr>
            <a:r>
              <a:rPr lang="en-US" sz="1200" dirty="0"/>
              <a:t>Raft consensus algorithm</a:t>
            </a:r>
          </a:p>
          <a:p>
            <a:pPr marL="171450" indent="-171450">
              <a:buFontTx/>
              <a:buChar char="-"/>
            </a:pPr>
            <a:r>
              <a:rPr lang="en" sz="1200" dirty="0"/>
              <a:t>watches, keys, values</a:t>
            </a:r>
            <a:endParaRPr lang="en-US" sz="1200" dirty="0"/>
          </a:p>
          <a:p>
            <a:pPr marL="171450" indent="-171450">
              <a:buFontTx/>
              <a:buChar char="-"/>
            </a:pPr>
            <a:r>
              <a:rPr lang="en" sz="1200" dirty="0"/>
              <a:t>etcd3</a:t>
            </a:r>
            <a:r>
              <a:rPr lang="en-US" sz="1200" dirty="0"/>
              <a:t> standard beginning with </a:t>
            </a:r>
            <a:r>
              <a:rPr lang="en" sz="1200" dirty="0"/>
              <a:t>Kubernetes 1.6</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Scheduler:</a:t>
            </a:r>
            <a:r>
              <a:rPr lang="en-US" sz="1200" baseline="0" dirty="0"/>
              <a:t>  </a:t>
            </a:r>
            <a:r>
              <a:rPr lang="en-US" sz="1200" dirty="0"/>
              <a:t>“Policy-rich, topology-aware, workload-specific function that significantly impacts availability, performance, and capacity”</a:t>
            </a:r>
          </a:p>
          <a:p>
            <a:pPr marL="0" indent="0">
              <a:buFontTx/>
              <a:buNone/>
            </a:pP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7448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43178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2/11/18 11:31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263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2/11/18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019365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2/11/18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7936019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2/11/18 11:31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9594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sz="900" b="0" i="0" kern="1200">
              <a:solidFill>
                <a:schemeClr val="tx1"/>
              </a:solidFill>
              <a:effectLst/>
              <a:latin typeface="Segoe UI Light"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42893996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2/11/18 11:31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75251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2/11/18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1857535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168022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2/11/18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22631622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2/11/18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1511535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4" name="Shape 3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22375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3451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2/11/18 11:31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88658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507116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595858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633951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a:p>
        </p:txBody>
      </p:sp>
    </p:spTree>
    <p:extLst>
      <p:ext uri="{BB962C8B-B14F-4D97-AF65-F5344CB8AC3E}">
        <p14:creationId xmlns:p14="http://schemas.microsoft.com/office/powerpoint/2010/main" val="41089984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a:defRPr/>
            </a:pPr>
            <a:r>
              <a:rPr lang="en-CA" dirty="0" smtClean="0"/>
              <a:t>What is a digital product studio? It’s a studio that combines capabilities - such as strategy, design, engineering and cognitive analytics – and talent to bring your product to life. </a:t>
            </a:r>
          </a:p>
          <a:p>
            <a:pPr>
              <a:defRPr/>
            </a:pPr>
            <a:r>
              <a:rPr lang="en-CA" dirty="0" smtClean="0"/>
              <a:t>“</a:t>
            </a:r>
            <a:r>
              <a:rPr lang="en-CA" sz="1200" dirty="0" smtClean="0">
                <a:latin typeface="+mn-lt"/>
              </a:rPr>
              <a:t>The Digital Product Studio focuses on putting work of the highest possible quality and standard into the world.” https://blog.marvelapp.com/state-of-the-digital-nation-2016/#chapter-four-future-perspective</a:t>
            </a:r>
            <a:endParaRPr lang="en-US" dirty="0" smtClean="0"/>
          </a:p>
          <a:p>
            <a:pPr>
              <a:defRPr/>
            </a:pPr>
            <a:endParaRPr lang="en-US" dirty="0" smtClean="0"/>
          </a:p>
          <a:p>
            <a:pPr>
              <a:defRPr/>
            </a:pPr>
            <a:r>
              <a:rPr lang="en-US" dirty="0" smtClean="0"/>
              <a:t>Select additional clients:</a:t>
            </a:r>
          </a:p>
          <a:p>
            <a:pPr marL="171450" indent="-171450">
              <a:buFont typeface="Arial"/>
              <a:buChar char="•"/>
              <a:defRPr/>
            </a:pPr>
            <a:r>
              <a:rPr lang="en-US" dirty="0" err="1" smtClean="0"/>
              <a:t>Bioventus</a:t>
            </a:r>
            <a:r>
              <a:rPr lang="en-US" dirty="0" smtClean="0"/>
              <a:t> </a:t>
            </a:r>
          </a:p>
          <a:p>
            <a:pPr marL="171450" indent="-171450">
              <a:buFont typeface="Arial"/>
              <a:buChar char="•"/>
              <a:defRPr/>
            </a:pPr>
            <a:r>
              <a:rPr lang="en-US" dirty="0" smtClean="0"/>
              <a:t>Canadian Tire </a:t>
            </a:r>
          </a:p>
          <a:p>
            <a:pPr marL="171450" indent="-171450">
              <a:buFont typeface="Arial"/>
              <a:buChar char="•"/>
              <a:defRPr/>
            </a:pPr>
            <a:r>
              <a:rPr lang="en-US" dirty="0" smtClean="0"/>
              <a:t>HVR</a:t>
            </a:r>
          </a:p>
          <a:p>
            <a:pPr marL="171450" indent="-171450">
              <a:buFont typeface="Arial"/>
              <a:buChar char="•"/>
              <a:defRPr/>
            </a:pPr>
            <a:r>
              <a:rPr lang="en-US" dirty="0" smtClean="0"/>
              <a:t>Loyalty One</a:t>
            </a:r>
          </a:p>
          <a:p>
            <a:pPr marL="171450" indent="-171450">
              <a:buFont typeface="Arial"/>
              <a:buChar char="•"/>
              <a:defRPr/>
            </a:pPr>
            <a:r>
              <a:rPr lang="en-US" dirty="0" smtClean="0"/>
              <a:t>Rogers</a:t>
            </a:r>
          </a:p>
          <a:p>
            <a:pPr marL="171450" indent="-171450">
              <a:buFont typeface="Arial"/>
              <a:buChar char="•"/>
              <a:defRPr/>
            </a:pPr>
            <a:r>
              <a:rPr lang="en-US" dirty="0" smtClean="0"/>
              <a:t>TMACC</a:t>
            </a:r>
            <a:endParaRPr lang="en-US" dirty="0"/>
          </a:p>
        </p:txBody>
      </p:sp>
      <p:sp>
        <p:nvSpPr>
          <p:cNvPr id="583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BF4CA867-B973-B944-A086-0A2611473590}" type="slidenum">
              <a:rPr lang="en-US" altLang="en-US">
                <a:solidFill>
                  <a:srgbClr val="000000"/>
                </a:solidFill>
                <a:latin typeface="Segoe UI" charset="0"/>
              </a:rPr>
              <a:pPr defTabSz="931863" fontAlgn="base">
                <a:spcBef>
                  <a:spcPct val="0"/>
                </a:spcBef>
                <a:spcAft>
                  <a:spcPct val="0"/>
                </a:spcAft>
              </a:pPr>
              <a:t>60</a:t>
            </a:fld>
            <a:endParaRPr lang="en-US" altLang="en-US">
              <a:solidFill>
                <a:srgbClr val="000000"/>
              </a:solidFill>
              <a:latin typeface="Segoe UI" charset="0"/>
            </a:endParaRPr>
          </a:p>
        </p:txBody>
      </p:sp>
    </p:spTree>
    <p:extLst>
      <p:ext uri="{BB962C8B-B14F-4D97-AF65-F5344CB8AC3E}">
        <p14:creationId xmlns:p14="http://schemas.microsoft.com/office/powerpoint/2010/main" val="19547035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latin typeface="Segoe UI Light" charset="0"/>
            </a:endParaRPr>
          </a:p>
        </p:txBody>
      </p:sp>
      <p:sp>
        <p:nvSpPr>
          <p:cNvPr id="604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5AAB3A91-5670-014A-9F94-87865B4CD826}" type="slidenum">
              <a:rPr lang="en-US" altLang="en-US">
                <a:latin typeface="Segoe UI" charset="0"/>
              </a:rPr>
              <a:pPr defTabSz="931863" fontAlgn="base">
                <a:spcBef>
                  <a:spcPct val="0"/>
                </a:spcBef>
                <a:spcAft>
                  <a:spcPct val="0"/>
                </a:spcAft>
              </a:pPr>
              <a:t>61</a:t>
            </a:fld>
            <a:endParaRPr lang="en-US" altLang="en-US">
              <a:latin typeface="Segoe UI" charset="0"/>
            </a:endParaRPr>
          </a:p>
        </p:txBody>
      </p:sp>
    </p:spTree>
    <p:extLst>
      <p:ext uri="{BB962C8B-B14F-4D97-AF65-F5344CB8AC3E}">
        <p14:creationId xmlns:p14="http://schemas.microsoft.com/office/powerpoint/2010/main" val="9659451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wrap="square" numCol="1" anchor="t" anchorCtr="0" compatLnSpc="1">
            <a:prstTxWarp prst="textNoShape">
              <a:avLst/>
            </a:prstTxWarp>
          </a:bodyPr>
          <a:lstStyle/>
          <a:p>
            <a:r>
              <a:rPr lang="en-CA" altLang="en-US" sz="1200" b="1">
                <a:latin typeface="Calibri" charset="0"/>
              </a:rPr>
              <a:t>Architech vocabulary should include the following:</a:t>
            </a:r>
            <a:endParaRPr lang="en-US" altLang="en-US" sz="1200">
              <a:latin typeface="Calibri" charset="0"/>
            </a:endParaRPr>
          </a:p>
          <a:p>
            <a:r>
              <a:rPr lang="en-CA" altLang="en-US" sz="1200" b="1" i="1">
                <a:latin typeface="Calibri" charset="0"/>
              </a:rPr>
              <a:t>Architech key words:</a:t>
            </a:r>
            <a:r>
              <a:rPr lang="en-CA" altLang="en-US" sz="1200">
                <a:latin typeface="Calibri" charset="0"/>
              </a:rPr>
              <a:t> fast, scalable, resilient, market-tested, agile, reliable</a:t>
            </a:r>
            <a:endParaRPr lang="en-US" altLang="en-US" sz="1200">
              <a:latin typeface="Calibri" charset="0"/>
            </a:endParaRPr>
          </a:p>
          <a:p>
            <a:r>
              <a:rPr lang="en-CA" altLang="en-US" sz="1200" b="1" i="1">
                <a:latin typeface="Calibri" charset="0"/>
              </a:rPr>
              <a:t>Application:</a:t>
            </a:r>
            <a:r>
              <a:rPr lang="en-CA" altLang="en-US" sz="1200">
                <a:latin typeface="Calibri" charset="0"/>
              </a:rPr>
              <a:t> industry proven, lightweight, open-source, developer productive</a:t>
            </a:r>
            <a:endParaRPr lang="en-US" altLang="en-US" sz="1200">
              <a:latin typeface="Calibri" charset="0"/>
            </a:endParaRPr>
          </a:p>
          <a:p>
            <a:r>
              <a:rPr lang="en-CA" altLang="en-US" sz="1200" b="1" i="1">
                <a:latin typeface="Calibri" charset="0"/>
              </a:rPr>
              <a:t>Platform:</a:t>
            </a:r>
            <a:r>
              <a:rPr lang="en-CA" altLang="en-US" sz="1200">
                <a:latin typeface="Calibri" charset="0"/>
              </a:rPr>
              <a:t> dynamic, programmable, elastic, faster, resilient, scalable, repeatable, consistent, on-demand</a:t>
            </a:r>
            <a:endParaRPr lang="en-US" altLang="en-US" sz="1200">
              <a:latin typeface="Calibri" charset="0"/>
            </a:endParaRPr>
          </a:p>
          <a:p>
            <a:r>
              <a:rPr lang="en-CA" altLang="en-US" sz="1200" b="1" i="1">
                <a:latin typeface="Calibri" charset="0"/>
              </a:rPr>
              <a:t>Cloud-Native:</a:t>
            </a:r>
            <a:r>
              <a:rPr lang="en-CA" altLang="en-US" sz="1200">
                <a:latin typeface="Calibri" charset="0"/>
              </a:rPr>
              <a:t> speed, scalable, resilient, pay for what you use, broad network access, reliable</a:t>
            </a:r>
            <a:endParaRPr lang="en-US" altLang="en-US" sz="1200">
              <a:latin typeface="Calibri" charset="0"/>
            </a:endParaRPr>
          </a:p>
          <a:p>
            <a:r>
              <a:rPr lang="en-CA" altLang="en-US" sz="1200" b="1" i="1">
                <a:latin typeface="Calibri" charset="0"/>
              </a:rPr>
              <a:t>Operations and analytics:</a:t>
            </a:r>
            <a:r>
              <a:rPr lang="en-CA" altLang="en-US" sz="1200">
                <a:latin typeface="Calibri" charset="0"/>
              </a:rPr>
              <a:t> enables monitoring, runtime visibility, rapid response, elastic</a:t>
            </a:r>
            <a:endParaRPr lang="en-US" altLang="en-US" sz="1200">
              <a:latin typeface="Calibri" charset="0"/>
            </a:endParaRPr>
          </a:p>
          <a:p>
            <a:r>
              <a:rPr lang="en-CA" altLang="en-US" sz="1200" b="1" i="1">
                <a:latin typeface="Calibri" charset="0"/>
              </a:rPr>
              <a:t>Security:</a:t>
            </a:r>
            <a:r>
              <a:rPr lang="en-CA" altLang="en-US" sz="1200">
                <a:latin typeface="Calibri" charset="0"/>
              </a:rPr>
              <a:t> free of vulnerabilities, responsive, monitor security events, testing</a:t>
            </a:r>
            <a:endParaRPr lang="en-US" altLang="en-US" sz="1200">
              <a:latin typeface="Calibri" charset="0"/>
            </a:endParaRPr>
          </a:p>
          <a:p>
            <a:r>
              <a:rPr lang="en-CA" altLang="en-US" sz="1200" b="1" i="1">
                <a:latin typeface="Calibri" charset="0"/>
              </a:rPr>
              <a:t>Digital transformation: </a:t>
            </a:r>
            <a:r>
              <a:rPr lang="en-CA" altLang="en-US" sz="1200">
                <a:latin typeface="Calibri" charset="0"/>
              </a:rPr>
              <a:t>empower, enable, transform, optimize, enhance, engage, data-drive, predictive, understand</a:t>
            </a:r>
          </a:p>
          <a:p>
            <a:endParaRPr lang="en-CA" altLang="en-US" sz="1200">
              <a:latin typeface="Calibri" charset="0"/>
            </a:endParaRPr>
          </a:p>
          <a:p>
            <a:r>
              <a:rPr lang="en-CA" altLang="en-US" sz="1200" b="1" i="1">
                <a:latin typeface="Calibri" charset="0"/>
              </a:rPr>
              <a:t>Strategy</a:t>
            </a:r>
            <a:r>
              <a:rPr lang="en-CA" altLang="en-US" sz="1200">
                <a:latin typeface="Calibri" charset="0"/>
              </a:rPr>
              <a:t> - Strategy is based on strong validation. It begins with a deep understanding and empathy for your users combined with a number of proven tools and exercises to allow you to rapidly define a core value proposition, business model and product or service vision.</a:t>
            </a:r>
            <a:endParaRPr lang="en-US" altLang="en-US" sz="1200">
              <a:latin typeface="Calibri" charset="0"/>
            </a:endParaRPr>
          </a:p>
          <a:p>
            <a:r>
              <a:rPr lang="en-CA" altLang="en-US" sz="1200" b="1" i="1">
                <a:latin typeface="Calibri" charset="0"/>
              </a:rPr>
              <a:t>Design</a:t>
            </a:r>
            <a:r>
              <a:rPr lang="en-CA" altLang="en-US" sz="1200">
                <a:latin typeface="Calibri" charset="0"/>
              </a:rPr>
              <a:t> - Design brings ideas to life. We apply the best practice of human-centered design to create intelligent solutions that take your products to new heights.</a:t>
            </a:r>
            <a:endParaRPr lang="en-US" altLang="en-US" sz="1200">
              <a:latin typeface="Calibri" charset="0"/>
            </a:endParaRPr>
          </a:p>
          <a:p>
            <a:r>
              <a:rPr lang="en-CA" altLang="en-US" sz="1200" b="1" i="1">
                <a:latin typeface="Calibri" charset="0"/>
              </a:rPr>
              <a:t>CA</a:t>
            </a:r>
            <a:r>
              <a:rPr lang="en-CA" altLang="en-US" sz="1200">
                <a:latin typeface="Calibri" charset="0"/>
              </a:rPr>
              <a:t> - What don't you know that you would like to know? Cognitive analytics give us the unique ability to decipher patterns of behaviour from complex data, allowing us to solve problems previously thought impossible.</a:t>
            </a:r>
            <a:endParaRPr lang="en-US" altLang="en-US" sz="1200">
              <a:latin typeface="Calibri" charset="0"/>
            </a:endParaRPr>
          </a:p>
          <a:p>
            <a:r>
              <a:rPr lang="en-CA" altLang="en-US" sz="1200" b="1" i="1">
                <a:latin typeface="Calibri" charset="0"/>
              </a:rPr>
              <a:t>Engineering</a:t>
            </a:r>
            <a:r>
              <a:rPr lang="en-CA" altLang="en-US" sz="1200">
                <a:latin typeface="Calibri" charset="0"/>
              </a:rPr>
              <a:t> - We leverage engineering methodologies and technologies that enable focusing on what really matters, which is building great applications that are resilient, secure, and scalable, FAST.</a:t>
            </a:r>
          </a:p>
          <a:p>
            <a:endParaRPr lang="en-CA" altLang="en-US" sz="1200">
              <a:latin typeface="Calibri" charset="0"/>
            </a:endParaRPr>
          </a:p>
          <a:p>
            <a:r>
              <a:rPr lang="en-CA" altLang="en-US" sz="1200" b="1">
                <a:latin typeface="Calibri" charset="0"/>
              </a:rPr>
              <a:t>What does it mean to be Agile? </a:t>
            </a:r>
            <a:endParaRPr lang="en-US" altLang="en-US" sz="1200">
              <a:latin typeface="Calibri" charset="0"/>
            </a:endParaRPr>
          </a:p>
          <a:p>
            <a:r>
              <a:rPr lang="en-CA" altLang="en-US" sz="1200">
                <a:latin typeface="Calibri" charset="0"/>
              </a:rPr>
              <a:t>What was missing in many of these organizations is the understanding that Agile is not just a “methodology”. Agile is only possible if you have the engineering capabilities and technologies to enable you to extract the collaborative power of these methodologies.</a:t>
            </a:r>
            <a:endParaRPr lang="en-US" altLang="en-US" sz="1200">
              <a:latin typeface="Calibri" charset="0"/>
            </a:endParaRPr>
          </a:p>
          <a:p>
            <a:r>
              <a:rPr lang="en-CA" altLang="en-US" sz="1200" b="1">
                <a:latin typeface="Calibri" charset="0"/>
              </a:rPr>
              <a:t>Our tech strategy:</a:t>
            </a:r>
            <a:endParaRPr lang="en-US" altLang="en-US" sz="1200">
              <a:latin typeface="Calibri" charset="0"/>
            </a:endParaRPr>
          </a:p>
          <a:p>
            <a:r>
              <a:rPr lang="en-CA" altLang="en-US" sz="1200">
                <a:latin typeface="Calibri" charset="0"/>
              </a:rPr>
              <a:t>Our technology strategy is devised to help our clients build secure, resilient solutions FAST. To ensure focus, mastery, and excellence, we categorize these technologies into 4 stacks: Application, Platform, Analytics, and Operations.</a:t>
            </a:r>
            <a:endParaRPr lang="en-US" altLang="en-US" sz="1200">
              <a:latin typeface="Calibri" charset="0"/>
            </a:endParaRPr>
          </a:p>
          <a:p>
            <a:r>
              <a:rPr lang="en-CA" altLang="en-US" sz="1200">
                <a:latin typeface="Calibri" charset="0"/>
              </a:rPr>
              <a:t>We leverage open-source, cloud native platforms to accelerate delivery and provide value to clients rapidly. </a:t>
            </a:r>
            <a:endParaRPr lang="en-US" altLang="en-US" sz="1200">
              <a:latin typeface="Calibri" charset="0"/>
            </a:endParaRPr>
          </a:p>
          <a:p>
            <a:r>
              <a:rPr lang="en-CA" altLang="en-US" sz="1200">
                <a:latin typeface="Calibri" charset="0"/>
              </a:rPr>
              <a:t>They are: industry leading, market tested, and proven to support applications at scale.  We automate aggressively, from infrastructure, continuous integration/deployment, and runtime monitoring.</a:t>
            </a:r>
            <a:endParaRPr lang="en-US" altLang="en-US" sz="1200">
              <a:latin typeface="Calibri" charset="0"/>
            </a:endParaRPr>
          </a:p>
          <a:p>
            <a:r>
              <a:rPr lang="en-CA" altLang="en-US" sz="1200">
                <a:latin typeface="Calibri" charset="0"/>
              </a:rPr>
              <a:t>Our recommendation is dependent on the complexity of the app and client’s deployment environment. Sample platforms are: Openshift, Docker, Kurbernetes, and more.</a:t>
            </a:r>
            <a:endParaRPr lang="en-US" altLang="en-US" sz="1200">
              <a:latin typeface="Calibri" charset="0"/>
            </a:endParaRPr>
          </a:p>
          <a:p>
            <a:r>
              <a:rPr lang="en-CA" altLang="en-US" sz="1200">
                <a:latin typeface="Calibri" charset="0"/>
              </a:rPr>
              <a:t>Implementing our partner technologies helps clients yield up to a 30% increase in sales-generated revenue. Our Partners include Microsoft, dotCMS, and Redhat.</a:t>
            </a:r>
          </a:p>
          <a:p>
            <a:endParaRPr lang="en-CA" altLang="en-US" sz="1200">
              <a:latin typeface="Calibri" charset="0"/>
            </a:endParaRPr>
          </a:p>
          <a:p>
            <a:pPr eaLnBrk="1" hangingPunct="1">
              <a:lnSpc>
                <a:spcPct val="100000"/>
              </a:lnSpc>
              <a:spcBef>
                <a:spcPct val="0"/>
              </a:spcBef>
              <a:spcAft>
                <a:spcPct val="0"/>
              </a:spcAft>
            </a:pPr>
            <a:r>
              <a:rPr lang="en-CA" altLang="en-US" sz="1200" i="1">
                <a:solidFill>
                  <a:srgbClr val="FFFFFF"/>
                </a:solidFill>
                <a:latin typeface="Roboto Condensed" charset="0"/>
                <a:ea typeface="Roboto Condensed" charset="0"/>
                <a:cs typeface="Roboto Condensed" charset="0"/>
              </a:rPr>
              <a:t>Our technology strategy is devised to help our clients build secure, resilient solutions FAST.</a:t>
            </a:r>
            <a:endParaRPr lang="en-US" altLang="en-US" sz="1200" i="1">
              <a:solidFill>
                <a:srgbClr val="FFFFFF"/>
              </a:solidFill>
              <a:latin typeface="Roboto Condensed" charset="0"/>
              <a:ea typeface="Roboto Condensed" charset="0"/>
              <a:cs typeface="Roboto Condensed" charset="0"/>
            </a:endParaRPr>
          </a:p>
          <a:p>
            <a:endParaRPr lang="en-CA" altLang="en-US">
              <a:latin typeface="Segoe UI Light" charset="0"/>
            </a:endParaRPr>
          </a:p>
          <a:p>
            <a:pPr>
              <a:spcAft>
                <a:spcPts val="400"/>
              </a:spcAft>
              <a:buClr>
                <a:schemeClr val="accent1"/>
              </a:buClr>
            </a:pPr>
            <a:r>
              <a:rPr lang="en-CA" altLang="en-US">
                <a:latin typeface="Segoe UI Light" charset="0"/>
              </a:rPr>
              <a:t>Microsoft:</a:t>
            </a:r>
          </a:p>
          <a:p>
            <a:pPr>
              <a:spcAft>
                <a:spcPts val="400"/>
              </a:spcAft>
              <a:buClr>
                <a:schemeClr val="accent1"/>
              </a:buClr>
              <a:buFontTx/>
              <a:buChar char="•"/>
            </a:pPr>
            <a:r>
              <a:rPr lang="en-CA" altLang="en-US">
                <a:latin typeface="Segoe UI Light" charset="0"/>
              </a:rPr>
              <a:t> </a:t>
            </a:r>
            <a:r>
              <a:rPr lang="en-US" altLang="en-US" sz="1200">
                <a:latin typeface="Roboto Condensed Light" charset="0"/>
                <a:ea typeface="Roboto Condensed Light" charset="0"/>
                <a:cs typeface="Roboto Condensed Light" charset="0"/>
              </a:rPr>
              <a:t>System Integrator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(SI) Partner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Silver Cloud Platform Competency</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IoT &amp; Advanced Analytics</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Modern Application Development</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Open Source </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Two Time 2016 Microsoft IMPACT Award Winner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IoT Innovation</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Open Source on Azure</a:t>
            </a:r>
          </a:p>
          <a:p>
            <a:endParaRPr lang="en-CA" altLang="en-US">
              <a:latin typeface="Segoe UI Light" charset="0"/>
            </a:endParaRPr>
          </a:p>
          <a:p>
            <a:r>
              <a:rPr lang="en-CA" altLang="en-US">
                <a:latin typeface="Segoe UI Light" charset="0"/>
              </a:rPr>
              <a:t>DotCMS:</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Only Platinum Partner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in North America</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Full service CMS migration strategies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and development</a:t>
            </a:r>
          </a:p>
          <a:p>
            <a:endParaRPr lang="en-CA" altLang="en-US">
              <a:latin typeface="Segoe UI Light" charset="0"/>
            </a:endParaRPr>
          </a:p>
          <a:p>
            <a:r>
              <a:rPr lang="en-CA" altLang="en-US">
                <a:latin typeface="Segoe UI Light" charset="0"/>
              </a:rPr>
              <a:t>RedHat:</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Ready Business Partner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Exclusive Middleware Partner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Red Hat certified team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and an official Red Hat subscription reseller</a:t>
            </a:r>
          </a:p>
        </p:txBody>
      </p:sp>
      <p:sp>
        <p:nvSpPr>
          <p:cNvPr id="624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C37C3FE3-E15C-6040-BDE8-6D874AFD9FF0}" type="slidenum">
              <a:rPr lang="en-US" altLang="en-US">
                <a:latin typeface="Segoe UI" charset="0"/>
              </a:rPr>
              <a:pPr defTabSz="931863" fontAlgn="base">
                <a:spcBef>
                  <a:spcPct val="0"/>
                </a:spcBef>
                <a:spcAft>
                  <a:spcPct val="0"/>
                </a:spcAft>
              </a:pPr>
              <a:t>62</a:t>
            </a:fld>
            <a:endParaRPr lang="en-US" altLang="en-US">
              <a:latin typeface="Segoe UI" charset="0"/>
            </a:endParaRPr>
          </a:p>
        </p:txBody>
      </p:sp>
    </p:spTree>
    <p:extLst>
      <p:ext uri="{BB962C8B-B14F-4D97-AF65-F5344CB8AC3E}">
        <p14:creationId xmlns:p14="http://schemas.microsoft.com/office/powerpoint/2010/main" val="8461393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wrap="square" numCol="1" anchor="t" anchorCtr="0" compatLnSpc="1">
            <a:prstTxWarp prst="textNoShape">
              <a:avLst/>
            </a:prstTxWarp>
          </a:bodyPr>
          <a:lstStyle/>
          <a:p>
            <a:pPr>
              <a:lnSpc>
                <a:spcPct val="110000"/>
              </a:lnSpc>
              <a:spcAft>
                <a:spcPts val="1200"/>
              </a:spcAft>
            </a:pPr>
            <a:r>
              <a:rPr lang="en-US" altLang="en-US" sz="1200" b="1">
                <a:latin typeface="Noto Serif" charset="0"/>
                <a:ea typeface="Noto Serif" charset="0"/>
                <a:cs typeface="Noto Serif" charset="0"/>
              </a:rPr>
              <a:t>Our Solutions</a:t>
            </a:r>
          </a:p>
          <a:p>
            <a:pPr>
              <a:lnSpc>
                <a:spcPct val="110000"/>
              </a:lnSpc>
              <a:spcAft>
                <a:spcPts val="1200"/>
              </a:spcAft>
            </a:pPr>
            <a:r>
              <a:rPr lang="en-US" altLang="en-US" sz="1200">
                <a:latin typeface="Noto Serif" charset="0"/>
                <a:ea typeface="Noto Serif" charset="0"/>
                <a:cs typeface="Noto Serif" charset="0"/>
              </a:rPr>
              <a:t>We leverage open-source, cloud native platforms to accelerate delivery and provide value to clients rapidly. They are: industry leading, market tested, and proven to support applications at scale. We automate aggressively, from infrastructure, continuous integration/deployment, and runtime monitoring. Our recommendation is dependent on the complexity of the app and client’s deployment environment.</a:t>
            </a:r>
          </a:p>
          <a:p>
            <a:pPr>
              <a:lnSpc>
                <a:spcPct val="110000"/>
              </a:lnSpc>
              <a:spcAft>
                <a:spcPts val="1200"/>
              </a:spcAft>
            </a:pPr>
            <a:endParaRPr lang="en-US" altLang="en-US" sz="1200">
              <a:latin typeface="Noto Serif" charset="0"/>
              <a:ea typeface="Noto Serif" charset="0"/>
              <a:cs typeface="Noto Serif" charset="0"/>
            </a:endParaRPr>
          </a:p>
          <a:p>
            <a:pPr>
              <a:lnSpc>
                <a:spcPct val="110000"/>
              </a:lnSpc>
              <a:spcAft>
                <a:spcPts val="1200"/>
              </a:spcAft>
            </a:pPr>
            <a:r>
              <a:rPr lang="en-US" altLang="en-US" sz="1200" b="1">
                <a:latin typeface="Noto Serif" charset="0"/>
                <a:ea typeface="Noto Serif" charset="0"/>
                <a:cs typeface="Noto Serif" charset="0"/>
              </a:rPr>
              <a:t>Technology to Enable Agile Engineering</a:t>
            </a:r>
          </a:p>
          <a:p>
            <a:pPr>
              <a:lnSpc>
                <a:spcPct val="110000"/>
              </a:lnSpc>
              <a:spcAft>
                <a:spcPts val="1200"/>
              </a:spcAft>
            </a:pPr>
            <a:r>
              <a:rPr lang="en-US" altLang="en-US" sz="1200">
                <a:latin typeface="Noto Serif" charset="0"/>
                <a:ea typeface="Noto Serif" charset="0"/>
                <a:cs typeface="Noto Serif" charset="0"/>
              </a:rPr>
              <a:t>What are the engineering practices and technologies that we employ to deliver resilient, scalable, secure, and easy to change solutions, fast? Well there are many, and to ensure focus, mastery, and excellence, we categorize them into 4 stacks.</a:t>
            </a:r>
          </a:p>
          <a:p>
            <a:pPr>
              <a:lnSpc>
                <a:spcPct val="110000"/>
              </a:lnSpc>
              <a:spcAft>
                <a:spcPts val="1200"/>
              </a:spcAft>
            </a:pPr>
            <a:endParaRPr lang="en-US" altLang="en-US" sz="1200">
              <a:latin typeface="Noto Serif" charset="0"/>
              <a:ea typeface="Noto Serif" charset="0"/>
              <a:cs typeface="Noto Serif" charset="0"/>
            </a:endParaRPr>
          </a:p>
          <a:p>
            <a:pPr>
              <a:lnSpc>
                <a:spcPct val="110000"/>
              </a:lnSpc>
              <a:spcAft>
                <a:spcPts val="1200"/>
              </a:spcAft>
            </a:pPr>
            <a:r>
              <a:rPr lang="en-US" altLang="en-US" sz="1200" b="1">
                <a:latin typeface="Noto Serif" charset="0"/>
                <a:ea typeface="Noto Serif" charset="0"/>
                <a:cs typeface="Noto Serif" charset="0"/>
              </a:rPr>
              <a:t>Applications</a:t>
            </a:r>
          </a:p>
          <a:p>
            <a:pPr eaLnBrk="1" hangingPunct="1">
              <a:lnSpc>
                <a:spcPct val="110000"/>
              </a:lnSpc>
              <a:spcBef>
                <a:spcPct val="0"/>
              </a:spcBef>
              <a:spcAft>
                <a:spcPts val="1200"/>
              </a:spcAft>
            </a:pPr>
            <a:r>
              <a:rPr lang="en-US" altLang="en-US" sz="1200">
                <a:latin typeface="Noto Serif" charset="0"/>
                <a:ea typeface="Noto Serif" charset="0"/>
                <a:cs typeface="Noto Serif" charset="0"/>
              </a:rPr>
              <a:t>We work with open-source frameworks that are industry proven, lightweight, and efficient technologies that help us deliver projects faster. They are productive to work with, fast, and scalable. Whether it is mobile, web, CMS, e-commerce, IoT, or the next great application you envision, we focus and leverage technologies that build great applications fast.</a:t>
            </a:r>
          </a:p>
          <a:p>
            <a:pPr eaLnBrk="1" hangingPunct="1">
              <a:lnSpc>
                <a:spcPct val="110000"/>
              </a:lnSpc>
              <a:spcBef>
                <a:spcPct val="0"/>
              </a:spcBef>
              <a:spcAft>
                <a:spcPts val="1200"/>
              </a:spcAft>
            </a:pPr>
            <a:endParaRPr lang="en-US" altLang="en-US" sz="1200">
              <a:latin typeface="Noto Serif" charset="0"/>
              <a:ea typeface="Noto Serif" charset="0"/>
              <a:cs typeface="Noto Serif" charset="0"/>
            </a:endParaRPr>
          </a:p>
          <a:p>
            <a:pPr>
              <a:lnSpc>
                <a:spcPct val="110000"/>
              </a:lnSpc>
              <a:spcAft>
                <a:spcPts val="1200"/>
              </a:spcAft>
            </a:pPr>
            <a:r>
              <a:rPr lang="en-US" altLang="en-US" sz="1200" b="1">
                <a:latin typeface="Noto Serif" charset="0"/>
                <a:ea typeface="Noto Serif" charset="0"/>
                <a:cs typeface="Noto Serif" charset="0"/>
              </a:rPr>
              <a:t>Platform</a:t>
            </a:r>
          </a:p>
          <a:p>
            <a:pPr eaLnBrk="1" hangingPunct="1">
              <a:lnSpc>
                <a:spcPct val="100000"/>
              </a:lnSpc>
              <a:spcBef>
                <a:spcPct val="0"/>
              </a:spcBef>
              <a:spcAft>
                <a:spcPct val="0"/>
              </a:spcAft>
            </a:pPr>
            <a:r>
              <a:rPr lang="en-US" altLang="en-US" sz="1200">
                <a:latin typeface="Noto Serif" charset="0"/>
                <a:ea typeface="Noto Serif" charset="0"/>
                <a:cs typeface="Noto Serif" charset="0"/>
              </a:rPr>
              <a:t>The platform technologies support the development, testing, and deployment of the applications we build, FAST. These technologies leverage the dynamic, programmable, elastic capabilities of the cloud to enable our application engineers to focus on building great applications. </a:t>
            </a:r>
            <a:r>
              <a:rPr lang="en-US" altLang="en-US" sz="1200">
                <a:latin typeface="Roboto Condensed Light" charset="0"/>
                <a:ea typeface="Roboto Condensed Light" charset="0"/>
                <a:cs typeface="Roboto Condensed Light" charset="0"/>
              </a:rPr>
              <a:t>This stack enables:</a:t>
            </a:r>
          </a:p>
          <a:p>
            <a:pPr>
              <a:buFontTx/>
              <a:buChar char="•"/>
            </a:pPr>
            <a:r>
              <a:rPr lang="en-US" altLang="en-US" sz="1200">
                <a:latin typeface="Roboto Condensed Light" charset="0"/>
                <a:ea typeface="Roboto Condensed Light" charset="0"/>
                <a:cs typeface="Roboto Condensed Light" charset="0"/>
              </a:rPr>
              <a:t>Provisioning infrastructure in a repeatable, consistent manner on-demand.</a:t>
            </a:r>
          </a:p>
          <a:p>
            <a:pPr>
              <a:buFontTx/>
              <a:buChar char="•"/>
            </a:pPr>
            <a:r>
              <a:rPr lang="en-US" altLang="en-US" sz="1200">
                <a:latin typeface="Roboto Condensed Light" charset="0"/>
                <a:ea typeface="Roboto Condensed Light" charset="0"/>
                <a:cs typeface="Roboto Condensed Light" charset="0"/>
              </a:rPr>
              <a:t>Configured to be the same across all environments to avoid “configuration drift”.</a:t>
            </a:r>
          </a:p>
          <a:p>
            <a:pPr>
              <a:buFontTx/>
              <a:buChar char="•"/>
            </a:pPr>
            <a:r>
              <a:rPr lang="en-US" altLang="en-US" sz="1200">
                <a:latin typeface="Roboto Condensed Light" charset="0"/>
                <a:ea typeface="Roboto Condensed Light" charset="0"/>
                <a:cs typeface="Roboto Condensed Light" charset="0"/>
              </a:rPr>
              <a:t>Continuous integration and deployment of code verified through automated testing.</a:t>
            </a:r>
          </a:p>
          <a:p>
            <a:endParaRPr lang="en-US" altLang="en-US" sz="1200">
              <a:latin typeface="Roboto Condensed Light" charset="0"/>
              <a:ea typeface="Roboto Condensed Light" charset="0"/>
              <a:cs typeface="Roboto Condensed Light" charset="0"/>
            </a:endParaRPr>
          </a:p>
          <a:p>
            <a:r>
              <a:rPr lang="en-US" altLang="en-US" sz="1200" b="1">
                <a:latin typeface="Roboto Condensed Light" charset="0"/>
                <a:ea typeface="Roboto Condensed Light" charset="0"/>
                <a:cs typeface="Roboto Condensed Light" charset="0"/>
              </a:rPr>
              <a:t>Analytics</a:t>
            </a:r>
            <a:endParaRPr lang="en-US" altLang="en-US" sz="1200">
              <a:latin typeface="Roboto Condensed Light" charset="0"/>
              <a:ea typeface="Roboto Condensed Light" charset="0"/>
              <a:cs typeface="Roboto Condensed Light" charset="0"/>
            </a:endParaRPr>
          </a:p>
          <a:p>
            <a:r>
              <a:rPr lang="en-US" altLang="en-US" sz="1200">
                <a:latin typeface="Roboto Condensed Light" charset="0"/>
                <a:ea typeface="Roboto Condensed Light" charset="0"/>
                <a:cs typeface="Roboto Condensed Light" charset="0"/>
              </a:rPr>
              <a:t>The analytics stack and our Data Scientists unlock the data you have today to extract valuable insight. Data is key to driving the innovation cycle as it:</a:t>
            </a:r>
          </a:p>
          <a:p>
            <a:pPr>
              <a:buFontTx/>
              <a:buChar char="•"/>
            </a:pPr>
            <a:r>
              <a:rPr lang="en-US" altLang="en-US" sz="1200">
                <a:latin typeface="Roboto Condensed Light" charset="0"/>
                <a:ea typeface="Roboto Condensed Light" charset="0"/>
                <a:cs typeface="Roboto Condensed Light" charset="0"/>
              </a:rPr>
              <a:t>Provides state-of-the-art machine learning and deep learning algorithms</a:t>
            </a:r>
          </a:p>
          <a:p>
            <a:pPr>
              <a:buFontTx/>
              <a:buChar char="•"/>
            </a:pPr>
            <a:r>
              <a:rPr lang="en-US" altLang="en-US" sz="1200">
                <a:latin typeface="Roboto Condensed Light" charset="0"/>
                <a:ea typeface="Roboto Condensed Light" charset="0"/>
                <a:cs typeface="Roboto Condensed Light" charset="0"/>
              </a:rPr>
              <a:t>Scales to very large data sets and complex models through parallelization</a:t>
            </a:r>
          </a:p>
          <a:p>
            <a:pPr>
              <a:buFontTx/>
              <a:buChar char="•"/>
            </a:pPr>
            <a:r>
              <a:rPr lang="en-US" altLang="en-US" sz="1200">
                <a:latin typeface="Roboto Condensed Light" charset="0"/>
                <a:ea typeface="Roboto Condensed Light" charset="0"/>
                <a:cs typeface="Roboto Condensed Light" charset="0"/>
              </a:rPr>
              <a:t>Supports real time processing</a:t>
            </a:r>
          </a:p>
          <a:p>
            <a:pPr>
              <a:buFontTx/>
              <a:buChar char="•"/>
            </a:pPr>
            <a:r>
              <a:rPr lang="en-US" altLang="en-US" sz="1200">
                <a:latin typeface="Roboto Condensed Light" charset="0"/>
                <a:ea typeface="Roboto Condensed Light" charset="0"/>
                <a:cs typeface="Roboto Condensed Light" charset="0"/>
              </a:rPr>
              <a:t>Integrates with other open sources technologies</a:t>
            </a:r>
          </a:p>
          <a:p>
            <a:endParaRPr lang="en-US" altLang="en-US" sz="1200">
              <a:latin typeface="Roboto Condensed Light" charset="0"/>
              <a:ea typeface="Roboto Condensed Light" charset="0"/>
              <a:cs typeface="Roboto Condensed Light" charset="0"/>
            </a:endParaRPr>
          </a:p>
          <a:p>
            <a:r>
              <a:rPr lang="en-US" altLang="en-US" sz="1200" b="1">
                <a:latin typeface="Roboto Condensed Light" charset="0"/>
                <a:ea typeface="Roboto Condensed Light" charset="0"/>
                <a:cs typeface="Roboto Condensed Light" charset="0"/>
              </a:rPr>
              <a:t>Operations</a:t>
            </a:r>
          </a:p>
          <a:p>
            <a:r>
              <a:rPr lang="en-US" altLang="en-US" sz="1200">
                <a:latin typeface="Roboto Condensed Light" charset="0"/>
                <a:ea typeface="Roboto Condensed Light" charset="0"/>
                <a:cs typeface="Roboto Condensed Light" charset="0"/>
              </a:rPr>
              <a:t>This stack extends to all three of Application, Platform and Analytics stacks.</a:t>
            </a:r>
          </a:p>
          <a:p>
            <a:r>
              <a:rPr lang="en-US" altLang="en-US" sz="1200">
                <a:latin typeface="Roboto Condensed Light" charset="0"/>
                <a:ea typeface="Roboto Condensed Light" charset="0"/>
                <a:cs typeface="Roboto Condensed Light" charset="0"/>
              </a:rPr>
              <a:t>It provides the runtime visibility into the solution to enable application monitoring, and rapid response to potential issues.</a:t>
            </a:r>
          </a:p>
          <a:p>
            <a:r>
              <a:rPr lang="en-US" altLang="en-US" sz="1200">
                <a:latin typeface="Roboto Condensed Light" charset="0"/>
                <a:ea typeface="Roboto Condensed Light" charset="0"/>
                <a:cs typeface="Roboto Condensed Light" charset="0"/>
              </a:rPr>
              <a:t>It creates standards and tools to enable teams to apply engineering practices such as:</a:t>
            </a:r>
          </a:p>
          <a:p>
            <a:pPr>
              <a:buFontTx/>
              <a:buChar char="•"/>
            </a:pPr>
            <a:r>
              <a:rPr lang="en-US" altLang="en-US" sz="1200">
                <a:latin typeface="Roboto Condensed Light" charset="0"/>
                <a:ea typeface="Roboto Condensed Light" charset="0"/>
                <a:cs typeface="Roboto Condensed Light" charset="0"/>
              </a:rPr>
              <a:t>Logs as an Event Stream</a:t>
            </a:r>
          </a:p>
          <a:p>
            <a:pPr>
              <a:buFontTx/>
              <a:buChar char="•"/>
            </a:pPr>
            <a:r>
              <a:rPr lang="en-US" altLang="en-US" sz="1200">
                <a:latin typeface="Roboto Condensed Light" charset="0"/>
                <a:ea typeface="Roboto Condensed Light" charset="0"/>
                <a:cs typeface="Roboto Condensed Light" charset="0"/>
              </a:rPr>
              <a:t>Capture applications and business metrics</a:t>
            </a:r>
          </a:p>
          <a:p>
            <a:pPr>
              <a:buFontTx/>
              <a:buChar char="•"/>
            </a:pPr>
            <a:r>
              <a:rPr lang="en-US" altLang="en-US" sz="1200">
                <a:latin typeface="Roboto Condensed Light" charset="0"/>
                <a:ea typeface="Roboto Condensed Light" charset="0"/>
                <a:cs typeface="Roboto Condensed Light" charset="0"/>
              </a:rPr>
              <a:t>Resilient and measureable MTTR operations</a:t>
            </a:r>
          </a:p>
          <a:p>
            <a:pPr>
              <a:buFontTx/>
              <a:buChar char="•"/>
            </a:pPr>
            <a:r>
              <a:rPr lang="en-US" altLang="en-US" sz="1200">
                <a:latin typeface="Roboto Condensed Light" charset="0"/>
                <a:ea typeface="Roboto Condensed Light" charset="0"/>
                <a:cs typeface="Roboto Condensed Light" charset="0"/>
              </a:rPr>
              <a:t>Quality ALWAYS visibility and mindset</a:t>
            </a:r>
          </a:p>
          <a:p>
            <a:endParaRPr lang="en-US" altLang="en-US" sz="1200">
              <a:latin typeface="Roboto Condensed Light" charset="0"/>
              <a:ea typeface="Roboto Condensed Light" charset="0"/>
              <a:cs typeface="Roboto Condensed Light" charset="0"/>
            </a:endParaRPr>
          </a:p>
          <a:p>
            <a:endParaRPr lang="en-US" altLang="en-US" sz="1200">
              <a:latin typeface="Roboto Condensed Light" charset="0"/>
              <a:ea typeface="Roboto Condensed Light" charset="0"/>
              <a:cs typeface="Roboto Condensed Light" charset="0"/>
            </a:endParaRP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FFBB96AD-1BC7-4042-9BA7-F7FF419334CF}" type="slidenum">
              <a:rPr lang="en-US" altLang="en-US">
                <a:latin typeface="Segoe UI" charset="0"/>
              </a:rPr>
              <a:pPr defTabSz="931863" fontAlgn="base">
                <a:spcBef>
                  <a:spcPct val="0"/>
                </a:spcBef>
                <a:spcAft>
                  <a:spcPct val="0"/>
                </a:spcAft>
              </a:pPr>
              <a:t>63</a:t>
            </a:fld>
            <a:endParaRPr lang="en-US" altLang="en-US">
              <a:latin typeface="Segoe UI" charset="0"/>
            </a:endParaRPr>
          </a:p>
        </p:txBody>
      </p:sp>
    </p:spTree>
    <p:extLst>
      <p:ext uri="{BB962C8B-B14F-4D97-AF65-F5344CB8AC3E}">
        <p14:creationId xmlns:p14="http://schemas.microsoft.com/office/powerpoint/2010/main" val="300462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27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4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2/11/18 11:31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1586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2/11/18 11:31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3453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2/11/18 11:31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7755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6134C8-AC9E-49DD-B3D6-722B1A93F18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2/11/18 11:31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2210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emf"/></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microsoft.com/office/2007/relationships/hdphoto" Target="../media/hdphoto1.wdp"/></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emf"/><Relationship Id="rId3" Type="http://schemas.openxmlformats.org/officeDocument/2006/relationships/image" Target="../media/image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emf"/></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emf"/></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emf"/></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emf"/></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021453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4996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29692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003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0921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579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4758900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071011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228557" indent="-228557">
              <a:spcBef>
                <a:spcPts val="600"/>
              </a:spcBef>
              <a:buFont typeface="Arial" charset="0"/>
              <a:buChar char="•"/>
              <a:defRPr sz="2000"/>
            </a:lvl2pPr>
            <a:lvl3pPr marL="457112" indent="-228557">
              <a:spcBef>
                <a:spcPts val="600"/>
              </a:spcBef>
              <a:buFont typeface="Arial" charset="0"/>
              <a:buChar char="•"/>
              <a:defRPr/>
            </a:lvl3pPr>
            <a:lvl4pPr marL="685669" indent="-228557">
              <a:spcBef>
                <a:spcPts val="600"/>
              </a:spcBef>
              <a:buFont typeface="Arial" charset="0"/>
              <a:buChar char="•"/>
              <a:defRPr/>
            </a:lvl4pPr>
            <a:lvl5pPr marL="914224" indent="-228557">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379211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7932054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9381609"/>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925905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612295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0571818"/>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1"/>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206106735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1" y="1"/>
            <a:ext cx="6217920" cy="6995160"/>
          </a:xfrm>
        </p:spPr>
        <p:txBody>
          <a:bodyPr/>
          <a:lstStyle/>
          <a:p>
            <a:endParaRPr lang="en-US"/>
          </a:p>
        </p:txBody>
      </p:sp>
      <p:sp>
        <p:nvSpPr>
          <p:cNvPr id="6" name="Text Placeholder 5"/>
          <p:cNvSpPr>
            <a:spLocks noGrp="1"/>
          </p:cNvSpPr>
          <p:nvPr>
            <p:ph type="body" sz="quarter" idx="11"/>
          </p:nvPr>
        </p:nvSpPr>
        <p:spPr>
          <a:xfrm>
            <a:off x="365760"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996299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1" y="1"/>
            <a:ext cx="6217920" cy="6995160"/>
          </a:xfrm>
        </p:spPr>
        <p:txBody>
          <a:bodyPr/>
          <a:lstStyle/>
          <a:p>
            <a:endParaRPr lang="en-US"/>
          </a:p>
        </p:txBody>
      </p:sp>
      <p:sp>
        <p:nvSpPr>
          <p:cNvPr id="6" name="Text Placeholder 5"/>
          <p:cNvSpPr>
            <a:spLocks noGrp="1"/>
          </p:cNvSpPr>
          <p:nvPr>
            <p:ph type="body" sz="quarter" idx="11"/>
          </p:nvPr>
        </p:nvSpPr>
        <p:spPr>
          <a:xfrm>
            <a:off x="6583681"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686137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1" y="1097281"/>
            <a:ext cx="7315200" cy="1181862"/>
          </a:xfrm>
          <a:noFill/>
        </p:spPr>
        <p:txBody>
          <a:bodyPr tIns="91440" bIns="91440" anchor="t" anchorCtr="0">
            <a:spAutoFit/>
          </a:bodyPr>
          <a:lstStyle>
            <a:lvl1pPr>
              <a:defRPr sz="7198"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16554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4747090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5729459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404755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77977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1"/>
            <a:ext cx="11704320" cy="2043636"/>
          </a:xfrm>
        </p:spPr>
        <p:txBody>
          <a:bodyPr>
            <a:spAutoFit/>
          </a:bodyPr>
          <a:lstStyle>
            <a:lvl1pPr marL="0" indent="0">
              <a:spcBef>
                <a:spcPts val="600"/>
              </a:spcBef>
              <a:buNone/>
              <a:defRPr sz="31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557"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112"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669"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224"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246608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557"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112"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669"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224"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2781"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268157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969912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0"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34503680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42163458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231838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5196">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322176585"/>
      </p:ext>
    </p:extLst>
  </p:cSld>
  <p:clrMapOvr>
    <a:masterClrMapping/>
  </p:clrMapOvr>
  <p:transition spd="med">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059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99496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4645882"/>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30411236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109119"/>
            <a:fld id="{350DE342-D4AC-4E23-8642-C9E9A95F063C}" type="datetimeFigureOut">
              <a:rPr lang="en-US" sz="1836" smtClean="0">
                <a:solidFill>
                  <a:prstClr val="black">
                    <a:tint val="75000"/>
                  </a:prstClr>
                </a:solidFill>
              </a:rPr>
              <a:pPr defTabSz="1109119"/>
              <a:t>2/11/18</a:t>
            </a:fld>
            <a:endParaRPr lang="en-US" sz="1836">
              <a:solidFill>
                <a:prstClr val="black">
                  <a:tint val="75000"/>
                </a:prstClr>
              </a:solidFill>
            </a:endParaRPr>
          </a:p>
        </p:txBody>
      </p:sp>
      <p:sp>
        <p:nvSpPr>
          <p:cNvPr id="5" name="Footer Placeholder 4"/>
          <p:cNvSpPr>
            <a:spLocks noGrp="1"/>
          </p:cNvSpPr>
          <p:nvPr>
            <p:ph type="ftr" sz="quarter" idx="11"/>
          </p:nvPr>
        </p:nvSpPr>
        <p:spPr/>
        <p:txBody>
          <a:bodyPr/>
          <a:lstStyle/>
          <a:p>
            <a:pPr defTabSz="1109119"/>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109119"/>
            <a:fld id="{66F619C3-7D96-4230-A702-E5C0C4C46E62}" type="slidenum">
              <a:rPr lang="en-US" smtClean="0">
                <a:solidFill>
                  <a:prstClr val="black">
                    <a:tint val="75000"/>
                  </a:prstClr>
                </a:solidFill>
              </a:rPr>
              <a:pPr defTabSz="1109119"/>
              <a:t>‹#›</a:t>
            </a:fld>
            <a:endParaRPr lang="en-US">
              <a:solidFill>
                <a:prstClr val="black">
                  <a:tint val="75000"/>
                </a:prstClr>
              </a:solidFill>
            </a:endParaRPr>
          </a:p>
        </p:txBody>
      </p:sp>
    </p:spTree>
    <p:extLst>
      <p:ext uri="{BB962C8B-B14F-4D97-AF65-F5344CB8AC3E}">
        <p14:creationId xmlns:p14="http://schemas.microsoft.com/office/powerpoint/2010/main" val="320860213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36420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65421"/>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195044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326132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986723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345191505"/>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117947881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4196088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17572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p:transition spd="med">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27294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3981882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352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416943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84157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46437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23256601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96322089"/>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ransition Slide (yellow)">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pic>
        <p:nvPicPr>
          <p:cNvPr id="5"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8613" y="0"/>
            <a:ext cx="4487862" cy="700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815975" y="3508375"/>
            <a:ext cx="1468438" cy="58738"/>
          </a:xfrm>
          <a:prstGeom prst="rect">
            <a:avLst/>
          </a:prstGeom>
          <a:solidFill>
            <a:schemeClr val="accent2"/>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7" name="Title 6"/>
          <p:cNvSpPr>
            <a:spLocks noGrp="1"/>
          </p:cNvSpPr>
          <p:nvPr>
            <p:ph type="title"/>
          </p:nvPr>
        </p:nvSpPr>
        <p:spPr>
          <a:xfrm>
            <a:off x="734438" y="2458748"/>
            <a:ext cx="6664211" cy="803049"/>
          </a:xfrm>
          <a:prstGeom prst="rect">
            <a:avLst/>
          </a:prstGeom>
        </p:spPr>
        <p:txBody>
          <a:bodyPr/>
          <a:lstStyle>
            <a:lvl1pPr algn="l">
              <a:lnSpc>
                <a:spcPct val="110000"/>
              </a:lnSpc>
              <a:spcAft>
                <a:spcPts val="1224"/>
              </a:spcAft>
              <a:defRPr sz="4488" b="1" i="0" baseline="0">
                <a:solidFill>
                  <a:schemeClr val="bg1"/>
                </a:solidFill>
                <a:latin typeface="Raleway ExtraBold" charset="0"/>
                <a:ea typeface="Raleway ExtraBold" charset="0"/>
                <a:cs typeface="Raleway ExtraBold" charset="0"/>
              </a:defRPr>
            </a:lvl1pPr>
          </a:lstStyle>
          <a:p>
            <a:r>
              <a:rPr lang="en-US" smtClean="0"/>
              <a:t>Click to edit Master title style</a:t>
            </a:r>
            <a:endParaRPr lang="en-US"/>
          </a:p>
        </p:txBody>
      </p:sp>
      <p:sp>
        <p:nvSpPr>
          <p:cNvPr id="16" name="Text Placeholder 15"/>
          <p:cNvSpPr>
            <a:spLocks noGrp="1"/>
          </p:cNvSpPr>
          <p:nvPr>
            <p:ph type="body" sz="quarter" idx="10"/>
          </p:nvPr>
        </p:nvSpPr>
        <p:spPr>
          <a:xfrm>
            <a:off x="734438" y="3937955"/>
            <a:ext cx="6532388" cy="636308"/>
          </a:xfrm>
          <a:prstGeom prst="rect">
            <a:avLst/>
          </a:prstGeom>
        </p:spPr>
        <p:txBody>
          <a:bodyPr/>
          <a:lstStyle>
            <a:lvl1pPr marL="0" indent="0">
              <a:buNone/>
              <a:defRPr sz="3264" i="1">
                <a:solidFill>
                  <a:schemeClr val="bg1"/>
                </a:solidFill>
                <a:latin typeface="Noto Serif" charset="0"/>
                <a:ea typeface="Noto Serif" charset="0"/>
                <a:cs typeface="Noto Serif" charset="0"/>
              </a:defRPr>
            </a:lvl1pPr>
          </a:lstStyle>
          <a:p>
            <a:pPr lvl="0"/>
            <a:r>
              <a:rPr lang="en-US" smtClean="0"/>
              <a:t>Click to edit Master text styles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ransition Slide (teal)">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pic>
        <p:nvPicPr>
          <p:cNvPr id="5"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8613" y="0"/>
            <a:ext cx="4487862" cy="700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815975" y="350837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7" name="Title 6"/>
          <p:cNvSpPr>
            <a:spLocks noGrp="1"/>
          </p:cNvSpPr>
          <p:nvPr>
            <p:ph type="title"/>
          </p:nvPr>
        </p:nvSpPr>
        <p:spPr>
          <a:xfrm>
            <a:off x="734438" y="2458748"/>
            <a:ext cx="6664211" cy="803049"/>
          </a:xfrm>
          <a:prstGeom prst="rect">
            <a:avLst/>
          </a:prstGeom>
        </p:spPr>
        <p:txBody>
          <a:bodyPr/>
          <a:lstStyle>
            <a:lvl1pPr algn="l">
              <a:lnSpc>
                <a:spcPct val="110000"/>
              </a:lnSpc>
              <a:spcAft>
                <a:spcPts val="1224"/>
              </a:spcAft>
              <a:defRPr sz="4488" b="1" i="0" baseline="0">
                <a:solidFill>
                  <a:schemeClr val="bg1"/>
                </a:solidFill>
                <a:latin typeface="Raleway ExtraBold" charset="0"/>
                <a:ea typeface="Raleway ExtraBold" charset="0"/>
                <a:cs typeface="Raleway ExtraBold" charset="0"/>
              </a:defRPr>
            </a:lvl1pPr>
          </a:lstStyle>
          <a:p>
            <a:r>
              <a:rPr lang="en-US" smtClean="0"/>
              <a:t>Click to edit Master title style</a:t>
            </a:r>
            <a:endParaRPr lang="en-US"/>
          </a:p>
        </p:txBody>
      </p:sp>
      <p:sp>
        <p:nvSpPr>
          <p:cNvPr id="16" name="Text Placeholder 15"/>
          <p:cNvSpPr>
            <a:spLocks noGrp="1"/>
          </p:cNvSpPr>
          <p:nvPr>
            <p:ph type="body" sz="quarter" idx="10"/>
          </p:nvPr>
        </p:nvSpPr>
        <p:spPr>
          <a:xfrm>
            <a:off x="734438" y="3937955"/>
            <a:ext cx="6532388" cy="636308"/>
          </a:xfrm>
          <a:prstGeom prst="rect">
            <a:avLst/>
          </a:prstGeom>
        </p:spPr>
        <p:txBody>
          <a:bodyPr/>
          <a:lstStyle>
            <a:lvl1pPr marL="0" indent="0">
              <a:buNone/>
              <a:defRPr sz="3264" i="1">
                <a:solidFill>
                  <a:schemeClr val="bg1"/>
                </a:solidFill>
                <a:latin typeface="Noto Serif" charset="0"/>
                <a:ea typeface="Noto Serif" charset="0"/>
                <a:cs typeface="Noto Serif" charset="0"/>
              </a:defRPr>
            </a:lvl1pPr>
          </a:lstStyle>
          <a:p>
            <a:pPr lvl="0"/>
            <a:r>
              <a:rPr lang="en-US" smtClean="0"/>
              <a:t>Click to edit Master text styles</a:t>
            </a: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ransition Slide (red)">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pic>
        <p:nvPicPr>
          <p:cNvPr id="5"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8613" y="0"/>
            <a:ext cx="4487862" cy="700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815975" y="3508375"/>
            <a:ext cx="1468438" cy="58738"/>
          </a:xfrm>
          <a:prstGeom prst="rect">
            <a:avLst/>
          </a:prstGeom>
          <a:solidFill>
            <a:schemeClr val="accent3"/>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7" name="Title 6"/>
          <p:cNvSpPr>
            <a:spLocks noGrp="1"/>
          </p:cNvSpPr>
          <p:nvPr>
            <p:ph type="title"/>
          </p:nvPr>
        </p:nvSpPr>
        <p:spPr>
          <a:xfrm>
            <a:off x="734438" y="2458748"/>
            <a:ext cx="6664211" cy="803049"/>
          </a:xfrm>
          <a:prstGeom prst="rect">
            <a:avLst/>
          </a:prstGeom>
        </p:spPr>
        <p:txBody>
          <a:bodyPr/>
          <a:lstStyle>
            <a:lvl1pPr algn="l">
              <a:lnSpc>
                <a:spcPct val="110000"/>
              </a:lnSpc>
              <a:spcAft>
                <a:spcPts val="1224"/>
              </a:spcAft>
              <a:defRPr sz="4488" b="1" i="0" baseline="0">
                <a:solidFill>
                  <a:schemeClr val="bg1"/>
                </a:solidFill>
                <a:latin typeface="Raleway ExtraBold" charset="0"/>
                <a:ea typeface="Raleway ExtraBold" charset="0"/>
                <a:cs typeface="Raleway ExtraBold" charset="0"/>
              </a:defRPr>
            </a:lvl1pPr>
          </a:lstStyle>
          <a:p>
            <a:r>
              <a:rPr lang="en-US" smtClean="0"/>
              <a:t>Click to edit Master title style</a:t>
            </a:r>
            <a:endParaRPr lang="en-US"/>
          </a:p>
        </p:txBody>
      </p:sp>
      <p:sp>
        <p:nvSpPr>
          <p:cNvPr id="16" name="Text Placeholder 15"/>
          <p:cNvSpPr>
            <a:spLocks noGrp="1"/>
          </p:cNvSpPr>
          <p:nvPr>
            <p:ph type="body" sz="quarter" idx="10"/>
          </p:nvPr>
        </p:nvSpPr>
        <p:spPr>
          <a:xfrm>
            <a:off x="734438" y="3937955"/>
            <a:ext cx="6532388" cy="636308"/>
          </a:xfrm>
          <a:prstGeom prst="rect">
            <a:avLst/>
          </a:prstGeom>
        </p:spPr>
        <p:txBody>
          <a:bodyPr/>
          <a:lstStyle>
            <a:lvl1pPr marL="0" indent="0">
              <a:buNone/>
              <a:defRPr sz="3264" i="1">
                <a:solidFill>
                  <a:schemeClr val="bg1"/>
                </a:solidFill>
                <a:latin typeface="Noto Serif" charset="0"/>
                <a:ea typeface="Noto Serif" charset="0"/>
                <a:cs typeface="Noto Serif" charset="0"/>
              </a:defRPr>
            </a:lvl1pPr>
          </a:lstStyle>
          <a:p>
            <a:pPr lvl="0"/>
            <a:r>
              <a:rPr lang="en-US" smtClean="0"/>
              <a:t>Click to edit Master text styles</a:t>
            </a: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 Lines Title - Empty">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 Line Title - Empty">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8389345"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 Lines Title - 1 Column">
    <p:spTree>
      <p:nvGrpSpPr>
        <p:cNvPr id="1" name=""/>
        <p:cNvGrpSpPr/>
        <p:nvPr/>
      </p:nvGrpSpPr>
      <p:grpSpPr>
        <a:xfrm>
          <a:off x="0" y="0"/>
          <a:ext cx="0" cy="0"/>
          <a:chOff x="0" y="0"/>
          <a:chExt cx="0" cy="0"/>
        </a:xfrm>
      </p:grpSpPr>
      <p:pic>
        <p:nvPicPr>
          <p:cNvPr id="4"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9" name="Text Placeholder 8"/>
          <p:cNvSpPr>
            <a:spLocks noGrp="1"/>
          </p:cNvSpPr>
          <p:nvPr>
            <p:ph type="body" sz="quarter" idx="10"/>
          </p:nvPr>
        </p:nvSpPr>
        <p:spPr>
          <a:xfrm>
            <a:off x="550829" y="2229506"/>
            <a:ext cx="8389268"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 Line Title - 1 Column">
    <p:spTree>
      <p:nvGrpSpPr>
        <p:cNvPr id="1" name=""/>
        <p:cNvGrpSpPr/>
        <p:nvPr/>
      </p:nvGrpSpPr>
      <p:grpSpPr>
        <a:xfrm>
          <a:off x="0" y="0"/>
          <a:ext cx="0" cy="0"/>
          <a:chOff x="0" y="0"/>
          <a:chExt cx="0" cy="0"/>
        </a:xfrm>
      </p:grpSpPr>
      <p:pic>
        <p:nvPicPr>
          <p:cNvPr id="4"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8389345"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9" name="Text Placeholder 8"/>
          <p:cNvSpPr>
            <a:spLocks noGrp="1"/>
          </p:cNvSpPr>
          <p:nvPr>
            <p:ph type="body" sz="quarter" idx="10"/>
          </p:nvPr>
        </p:nvSpPr>
        <p:spPr>
          <a:xfrm>
            <a:off x="550829" y="1762401"/>
            <a:ext cx="8389268"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2 Lines Title - 1 Column + photo">
    <p:spTree>
      <p:nvGrpSpPr>
        <p:cNvPr id="1" name=""/>
        <p:cNvGrpSpPr/>
        <p:nvPr/>
      </p:nvGrpSpPr>
      <p:grpSpPr>
        <a:xfrm>
          <a:off x="0" y="0"/>
          <a:ext cx="0" cy="0"/>
          <a:chOff x="0" y="0"/>
          <a:chExt cx="0" cy="0"/>
        </a:xfrm>
      </p:grpSpPr>
      <p:sp>
        <p:nvSpPr>
          <p:cNvPr id="5" name="Rectangle 4"/>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9" name="Text Placeholder 8"/>
          <p:cNvSpPr>
            <a:spLocks noGrp="1"/>
          </p:cNvSpPr>
          <p:nvPr>
            <p:ph type="body" sz="quarter" idx="10"/>
          </p:nvPr>
        </p:nvSpPr>
        <p:spPr>
          <a:xfrm>
            <a:off x="550829" y="2229506"/>
            <a:ext cx="6713506"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1"/>
          </p:nvPr>
        </p:nvSpPr>
        <p:spPr>
          <a:xfrm>
            <a:off x="7813281" y="223437"/>
            <a:ext cx="4411062" cy="6550891"/>
          </a:xfrm>
          <a:prstGeom prst="rect">
            <a:avLst/>
          </a:prstGeom>
        </p:spPr>
        <p:txBody>
          <a:bodyPr/>
          <a:lstStyle/>
          <a:p>
            <a:pPr lvl="0"/>
            <a:endParaRPr lang="en-US" noProof="0"/>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 Line Title - 1 Column + photo">
    <p:spTree>
      <p:nvGrpSpPr>
        <p:cNvPr id="1" name=""/>
        <p:cNvGrpSpPr/>
        <p:nvPr/>
      </p:nvGrpSpPr>
      <p:grpSpPr>
        <a:xfrm>
          <a:off x="0" y="0"/>
          <a:ext cx="0" cy="0"/>
          <a:chOff x="0" y="0"/>
          <a:chExt cx="0" cy="0"/>
        </a:xfrm>
      </p:grpSpPr>
      <p:sp>
        <p:nvSpPr>
          <p:cNvPr id="5" name="Rectangle 4"/>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6713583"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9" name="Text Placeholder 8"/>
          <p:cNvSpPr>
            <a:spLocks noGrp="1"/>
          </p:cNvSpPr>
          <p:nvPr>
            <p:ph type="body" sz="quarter" idx="10"/>
          </p:nvPr>
        </p:nvSpPr>
        <p:spPr>
          <a:xfrm>
            <a:off x="550829" y="1762401"/>
            <a:ext cx="6713506"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2"/>
          </p:nvPr>
        </p:nvSpPr>
        <p:spPr>
          <a:xfrm>
            <a:off x="7813281" y="223437"/>
            <a:ext cx="4411062" cy="6550891"/>
          </a:xfrm>
          <a:prstGeom prst="rect">
            <a:avLst/>
          </a:prstGeom>
        </p:spPr>
        <p:txBody>
          <a:bodyPr/>
          <a:lstStyle/>
          <a:p>
            <a:pPr lvl="0"/>
            <a:endParaRPr lang="en-US" noProof="0"/>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 Lines Title - 2 Column + photo">
    <p:spTree>
      <p:nvGrpSpPr>
        <p:cNvPr id="1" name=""/>
        <p:cNvGrpSpPr/>
        <p:nvPr/>
      </p:nvGrpSpPr>
      <p:grpSpPr>
        <a:xfrm>
          <a:off x="0" y="0"/>
          <a:ext cx="0" cy="0"/>
          <a:chOff x="0" y="0"/>
          <a:chExt cx="0" cy="0"/>
        </a:xfrm>
      </p:grpSpPr>
      <p:sp>
        <p:nvSpPr>
          <p:cNvPr id="6" name="Rectangle 5"/>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9" name="Text Placeholder 8"/>
          <p:cNvSpPr>
            <a:spLocks noGrp="1"/>
          </p:cNvSpPr>
          <p:nvPr>
            <p:ph type="body" sz="quarter" idx="10"/>
          </p:nvPr>
        </p:nvSpPr>
        <p:spPr>
          <a:xfrm>
            <a:off x="550829" y="2229506"/>
            <a:ext cx="3011193"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8"/>
          <p:cNvSpPr>
            <a:spLocks noGrp="1"/>
          </p:cNvSpPr>
          <p:nvPr>
            <p:ph type="body" sz="quarter" idx="11"/>
          </p:nvPr>
        </p:nvSpPr>
        <p:spPr>
          <a:xfrm>
            <a:off x="3947602" y="2229506"/>
            <a:ext cx="3011193"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7"/>
          <p:cNvSpPr>
            <a:spLocks noGrp="1"/>
          </p:cNvSpPr>
          <p:nvPr>
            <p:ph type="pic" sz="quarter" idx="12"/>
          </p:nvPr>
        </p:nvSpPr>
        <p:spPr>
          <a:xfrm>
            <a:off x="7813281" y="223437"/>
            <a:ext cx="4411062" cy="6550891"/>
          </a:xfrm>
          <a:prstGeom prst="rect">
            <a:avLst/>
          </a:prstGeom>
        </p:spPr>
        <p:txBody>
          <a:bodyPr/>
          <a:lstStyle/>
          <a:p>
            <a:pPr lvl="0"/>
            <a:endParaRPr lang="en-US" noProof="0"/>
          </a:p>
        </p:txBody>
      </p:sp>
      <p:sp>
        <p:nvSpPr>
          <p:cNvPr id="1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 Line Title - 2 Columns + photo">
    <p:spTree>
      <p:nvGrpSpPr>
        <p:cNvPr id="1" name=""/>
        <p:cNvGrpSpPr/>
        <p:nvPr/>
      </p:nvGrpSpPr>
      <p:grpSpPr>
        <a:xfrm>
          <a:off x="0" y="0"/>
          <a:ext cx="0" cy="0"/>
          <a:chOff x="0" y="0"/>
          <a:chExt cx="0" cy="0"/>
        </a:xfrm>
      </p:grpSpPr>
      <p:sp>
        <p:nvSpPr>
          <p:cNvPr id="6" name="Rectangle 5"/>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6638537"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7" name="Text Placeholder 8"/>
          <p:cNvSpPr>
            <a:spLocks noGrp="1"/>
          </p:cNvSpPr>
          <p:nvPr>
            <p:ph type="body" sz="quarter" idx="10"/>
          </p:nvPr>
        </p:nvSpPr>
        <p:spPr>
          <a:xfrm>
            <a:off x="550828" y="1762772"/>
            <a:ext cx="3011116"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8"/>
          <p:cNvSpPr>
            <a:spLocks noGrp="1"/>
          </p:cNvSpPr>
          <p:nvPr>
            <p:ph type="body" sz="quarter" idx="11"/>
          </p:nvPr>
        </p:nvSpPr>
        <p:spPr>
          <a:xfrm>
            <a:off x="3947602" y="1762401"/>
            <a:ext cx="3011193"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7"/>
          <p:cNvSpPr>
            <a:spLocks noGrp="1"/>
          </p:cNvSpPr>
          <p:nvPr>
            <p:ph type="pic" sz="quarter" idx="12"/>
          </p:nvPr>
        </p:nvSpPr>
        <p:spPr>
          <a:xfrm>
            <a:off x="7813281" y="223437"/>
            <a:ext cx="4411062" cy="6550891"/>
          </a:xfrm>
          <a:prstGeom prst="rect">
            <a:avLst/>
          </a:prstGeom>
        </p:spPr>
        <p:txBody>
          <a:bodyPr/>
          <a:lstStyle/>
          <a:p>
            <a:pPr lvl="0"/>
            <a:endParaRPr lang="en-US"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 Line Title - Left Content + 2 photos">
    <p:spTree>
      <p:nvGrpSpPr>
        <p:cNvPr id="1" name=""/>
        <p:cNvGrpSpPr/>
        <p:nvPr/>
      </p:nvGrpSpPr>
      <p:grpSpPr>
        <a:xfrm>
          <a:off x="0" y="0"/>
          <a:ext cx="0" cy="0"/>
          <a:chOff x="0" y="0"/>
          <a:chExt cx="0" cy="0"/>
        </a:xfrm>
      </p:grpSpPr>
      <p:sp>
        <p:nvSpPr>
          <p:cNvPr id="6" name="Rectangle 5"/>
          <p:cNvSpPr/>
          <p:nvPr userDrawn="1"/>
        </p:nvSpPr>
        <p:spPr>
          <a:xfrm>
            <a:off x="642938" y="279082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8" name="Picture Placeholder 7"/>
          <p:cNvSpPr>
            <a:spLocks noGrp="1"/>
          </p:cNvSpPr>
          <p:nvPr>
            <p:ph type="pic" sz="quarter" idx="11"/>
          </p:nvPr>
        </p:nvSpPr>
        <p:spPr>
          <a:xfrm>
            <a:off x="5661791" y="223436"/>
            <a:ext cx="6547510" cy="3161305"/>
          </a:xfrm>
          <a:prstGeom prst="rect">
            <a:avLst/>
          </a:prstGeom>
        </p:spPr>
        <p:txBody>
          <a:bodyPr/>
          <a:lstStyle/>
          <a:p>
            <a:pPr lvl="0"/>
            <a:endParaRPr lang="en-US" noProof="0"/>
          </a:p>
        </p:txBody>
      </p:sp>
      <p:sp>
        <p:nvSpPr>
          <p:cNvPr id="7" name="Text Placeholder 8"/>
          <p:cNvSpPr>
            <a:spLocks noGrp="1"/>
          </p:cNvSpPr>
          <p:nvPr>
            <p:ph type="body" sz="quarter" idx="12"/>
          </p:nvPr>
        </p:nvSpPr>
        <p:spPr>
          <a:xfrm>
            <a:off x="550828"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7"/>
          <p:cNvSpPr>
            <a:spLocks noGrp="1"/>
          </p:cNvSpPr>
          <p:nvPr>
            <p:ph type="pic" sz="quarter" idx="14"/>
          </p:nvPr>
        </p:nvSpPr>
        <p:spPr>
          <a:xfrm>
            <a:off x="5661791" y="3621970"/>
            <a:ext cx="6547510" cy="3161305"/>
          </a:xfrm>
          <a:prstGeom prst="rect">
            <a:avLst/>
          </a:prstGeom>
        </p:spPr>
        <p:txBody>
          <a:bodyPr/>
          <a:lstStyle/>
          <a:p>
            <a:pPr lvl="0"/>
            <a:endParaRPr lang="en-US" noProof="0"/>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2 Line Title - Left Content + photo">
    <p:spTree>
      <p:nvGrpSpPr>
        <p:cNvPr id="1" name=""/>
        <p:cNvGrpSpPr/>
        <p:nvPr/>
      </p:nvGrpSpPr>
      <p:grpSpPr>
        <a:xfrm>
          <a:off x="0" y="0"/>
          <a:ext cx="0" cy="0"/>
          <a:chOff x="0" y="0"/>
          <a:chExt cx="0" cy="0"/>
        </a:xfrm>
      </p:grpSpPr>
      <p:sp>
        <p:nvSpPr>
          <p:cNvPr id="5" name="Rectangle 4"/>
          <p:cNvSpPr/>
          <p:nvPr userDrawn="1"/>
        </p:nvSpPr>
        <p:spPr>
          <a:xfrm>
            <a:off x="558800" y="27908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6" name="Rectangle 5"/>
          <p:cNvSpPr/>
          <p:nvPr userDrawn="1"/>
        </p:nvSpPr>
        <p:spPr>
          <a:xfrm>
            <a:off x="642938" y="279082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8" name="Picture Placeholder 7"/>
          <p:cNvSpPr>
            <a:spLocks noGrp="1"/>
          </p:cNvSpPr>
          <p:nvPr>
            <p:ph type="pic" sz="quarter" idx="11"/>
          </p:nvPr>
        </p:nvSpPr>
        <p:spPr>
          <a:xfrm>
            <a:off x="5662513" y="223437"/>
            <a:ext cx="6547510" cy="6550891"/>
          </a:xfrm>
          <a:prstGeom prst="rect">
            <a:avLst/>
          </a:prstGeom>
        </p:spPr>
        <p:txBody>
          <a:bodyPr/>
          <a:lstStyle/>
          <a:p>
            <a:pPr lvl="0"/>
            <a:endParaRPr lang="en-US" noProof="0"/>
          </a:p>
        </p:txBody>
      </p:sp>
      <p:sp>
        <p:nvSpPr>
          <p:cNvPr id="13" name="Text Placeholder 8"/>
          <p:cNvSpPr>
            <a:spLocks noGrp="1"/>
          </p:cNvSpPr>
          <p:nvPr>
            <p:ph type="body" sz="quarter" idx="13"/>
          </p:nvPr>
        </p:nvSpPr>
        <p:spPr>
          <a:xfrm>
            <a:off x="550828"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 Line Title - Right Content + photo">
    <p:spTree>
      <p:nvGrpSpPr>
        <p:cNvPr id="1" name=""/>
        <p:cNvGrpSpPr/>
        <p:nvPr/>
      </p:nvGrpSpPr>
      <p:grpSpPr>
        <a:xfrm>
          <a:off x="0" y="0"/>
          <a:ext cx="0" cy="0"/>
          <a:chOff x="0" y="0"/>
          <a:chExt cx="0" cy="0"/>
        </a:xfrm>
      </p:grpSpPr>
      <p:sp>
        <p:nvSpPr>
          <p:cNvPr id="5" name="Rectangle 4"/>
          <p:cNvSpPr/>
          <p:nvPr userDrawn="1"/>
        </p:nvSpPr>
        <p:spPr>
          <a:xfrm>
            <a:off x="7620000" y="27908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pic>
        <p:nvPicPr>
          <p:cNvPr id="6"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527984"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8" name="Picture Placeholder 7"/>
          <p:cNvSpPr>
            <a:spLocks noGrp="1"/>
          </p:cNvSpPr>
          <p:nvPr>
            <p:ph type="pic" sz="quarter" idx="11"/>
          </p:nvPr>
        </p:nvSpPr>
        <p:spPr>
          <a:xfrm>
            <a:off x="223468" y="223437"/>
            <a:ext cx="6547510" cy="6550891"/>
          </a:xfrm>
          <a:prstGeom prst="rect">
            <a:avLst/>
          </a:prstGeom>
        </p:spPr>
        <p:txBody>
          <a:bodyPr/>
          <a:lstStyle/>
          <a:p>
            <a:pPr lvl="0"/>
            <a:endParaRPr lang="en-US" noProof="0"/>
          </a:p>
        </p:txBody>
      </p:sp>
      <p:sp>
        <p:nvSpPr>
          <p:cNvPr id="7" name="Text Placeholder 8"/>
          <p:cNvSpPr>
            <a:spLocks noGrp="1"/>
          </p:cNvSpPr>
          <p:nvPr>
            <p:ph type="body" sz="quarter" idx="12"/>
          </p:nvPr>
        </p:nvSpPr>
        <p:spPr>
          <a:xfrm>
            <a:off x="7527984"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 Line Title - RightContent + 2 photos">
    <p:spTree>
      <p:nvGrpSpPr>
        <p:cNvPr id="1" name=""/>
        <p:cNvGrpSpPr/>
        <p:nvPr/>
      </p:nvGrpSpPr>
      <p:grpSpPr>
        <a:xfrm>
          <a:off x="0" y="0"/>
          <a:ext cx="0" cy="0"/>
          <a:chOff x="0" y="0"/>
          <a:chExt cx="0" cy="0"/>
        </a:xfrm>
      </p:grpSpPr>
      <p:sp>
        <p:nvSpPr>
          <p:cNvPr id="6" name="Rectangle 5"/>
          <p:cNvSpPr/>
          <p:nvPr userDrawn="1"/>
        </p:nvSpPr>
        <p:spPr>
          <a:xfrm>
            <a:off x="7620000" y="27908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pic>
        <p:nvPicPr>
          <p:cNvPr id="9"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527984"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8" name="Picture Placeholder 7"/>
          <p:cNvSpPr>
            <a:spLocks noGrp="1"/>
          </p:cNvSpPr>
          <p:nvPr>
            <p:ph type="pic" sz="quarter" idx="11"/>
          </p:nvPr>
        </p:nvSpPr>
        <p:spPr>
          <a:xfrm>
            <a:off x="223468" y="223436"/>
            <a:ext cx="6547510" cy="3161305"/>
          </a:xfrm>
          <a:prstGeom prst="rect">
            <a:avLst/>
          </a:prstGeom>
        </p:spPr>
        <p:txBody>
          <a:bodyPr/>
          <a:lstStyle/>
          <a:p>
            <a:pPr lvl="0"/>
            <a:endParaRPr lang="en-US" noProof="0"/>
          </a:p>
        </p:txBody>
      </p:sp>
      <p:sp>
        <p:nvSpPr>
          <p:cNvPr id="7" name="Text Placeholder 8"/>
          <p:cNvSpPr>
            <a:spLocks noGrp="1"/>
          </p:cNvSpPr>
          <p:nvPr>
            <p:ph type="body" sz="quarter" idx="12"/>
          </p:nvPr>
        </p:nvSpPr>
        <p:spPr>
          <a:xfrm>
            <a:off x="7527984"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7"/>
          <p:cNvSpPr>
            <a:spLocks noGrp="1"/>
          </p:cNvSpPr>
          <p:nvPr>
            <p:ph type="pic" sz="quarter" idx="14"/>
          </p:nvPr>
        </p:nvSpPr>
        <p:spPr>
          <a:xfrm>
            <a:off x="223468" y="3621970"/>
            <a:ext cx="6547510" cy="3161305"/>
          </a:xfrm>
          <a:prstGeom prst="rect">
            <a:avLst/>
          </a:prstGeom>
        </p:spPr>
        <p:txBody>
          <a:bodyPr/>
          <a:lstStyle/>
          <a:p>
            <a:pPr lvl="0"/>
            <a:endParaRPr lang="en-US" noProof="0"/>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cSld name="Empty with Log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3"/>
            <a:ext cx="11887200" cy="2088264"/>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71385" indent="0">
              <a:buNone/>
              <a:defRPr/>
            </a:lvl3pPr>
            <a:lvl4pPr marL="342768" indent="0">
              <a:buNone/>
              <a:defRPr/>
            </a:lvl4pPr>
            <a:lvl5pPr marL="51415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491521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 Lines Title - Emp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SLIDE TITLE TEXT</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85081" y="6502037"/>
            <a:ext cx="976861" cy="128977"/>
          </a:xfrm>
          <a:prstGeom prst="rect">
            <a:avLst/>
          </a:prstGeom>
        </p:spPr>
      </p:pic>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978430" y="6235815"/>
            <a:ext cx="83513" cy="128508"/>
          </a:xfrm>
          <a:prstGeom prst="rect">
            <a:avLst/>
          </a:prstGeom>
        </p:spPr>
      </p:pic>
      <p:sp>
        <p:nvSpPr>
          <p:cNvPr id="6" name="Rectangle 5"/>
          <p:cNvSpPr/>
          <p:nvPr userDrawn="1"/>
        </p:nvSpPr>
        <p:spPr>
          <a:xfrm>
            <a:off x="642633" y="1690453"/>
            <a:ext cx="1468875" cy="5874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Tree>
    <p:extLst>
      <p:ext uri="{BB962C8B-B14F-4D97-AF65-F5344CB8AC3E}">
        <p14:creationId xmlns:p14="http://schemas.microsoft.com/office/powerpoint/2010/main" val="14925019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405525850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56894"/>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6485686"/>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140020378"/>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156844023"/>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5682674"/>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2287424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22612855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98226138"/>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08085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638924"/>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784415"/>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157038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9257136"/>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34818259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7928215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17" name="Text Placeholder 7"/>
          <p:cNvSpPr>
            <a:spLocks noGrp="1"/>
          </p:cNvSpPr>
          <p:nvPr>
            <p:ph type="body" sz="quarter" idx="11" hasCustomPrompt="1"/>
          </p:nvPr>
        </p:nvSpPr>
        <p:spPr>
          <a:xfrm>
            <a:off x="0" y="1267759"/>
            <a:ext cx="12436475" cy="1688792"/>
          </a:xfrm>
        </p:spPr>
        <p:txBody>
          <a:bodyPr lIns="393192" rIns="182880" bIns="91440">
            <a:normAutofit/>
          </a:bodyPr>
          <a:lstStyle>
            <a:lvl1pPr marL="0" indent="0">
              <a:buNone/>
              <a:defRPr sz="2040">
                <a:solidFill>
                  <a:schemeClr val="tx1"/>
                </a:solidFill>
                <a:latin typeface="+mj-lt"/>
              </a:defRPr>
            </a:lvl1pPr>
            <a:lvl2pPr marL="466298" indent="0">
              <a:buNone/>
              <a:defRPr/>
            </a:lvl2pPr>
          </a:lstStyle>
          <a:p>
            <a:pPr lvl="0"/>
            <a:r>
              <a:rPr lang="en-US"/>
              <a:t>Body text</a:t>
            </a:r>
          </a:p>
        </p:txBody>
      </p:sp>
      <p:sp>
        <p:nvSpPr>
          <p:cNvPr id="4" name="Table Placeholder 3"/>
          <p:cNvSpPr>
            <a:spLocks noGrp="1"/>
          </p:cNvSpPr>
          <p:nvPr>
            <p:ph type="tbl" sz="quarter" idx="12"/>
          </p:nvPr>
        </p:nvSpPr>
        <p:spPr>
          <a:xfrm>
            <a:off x="426676" y="2956483"/>
            <a:ext cx="11559970" cy="4038043"/>
          </a:xfrm>
        </p:spPr>
        <p:txBody>
          <a:bodyPr>
            <a:normAutofit/>
          </a:bodyPr>
          <a:lstStyle>
            <a:lvl1pPr marL="0" indent="0">
              <a:buNone/>
              <a:defRPr sz="1632"/>
            </a:lvl1pPr>
          </a:lstStyle>
          <a:p>
            <a:endParaRPr lang="en-US"/>
          </a:p>
        </p:txBody>
      </p:sp>
    </p:spTree>
    <p:extLst>
      <p:ext uri="{BB962C8B-B14F-4D97-AF65-F5344CB8AC3E}">
        <p14:creationId xmlns:p14="http://schemas.microsoft.com/office/powerpoint/2010/main" val="18433175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1901739"/>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960107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936547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5904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9915411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027946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8" y="4395791"/>
            <a:ext cx="12433300" cy="2601913"/>
          </a:xfrm>
          <a:prstGeom prst="rect">
            <a:avLst/>
          </a:prstGeom>
          <a:solidFill>
            <a:srgbClr val="4DA0E2"/>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3" y="5843588"/>
            <a:ext cx="12433301" cy="1154113"/>
          </a:xfrm>
          <a:prstGeom prst="rect">
            <a:avLst/>
          </a:prstGeom>
          <a:solidFill>
            <a:srgbClr val="00188F"/>
          </a:solidFill>
          <a:ln>
            <a:noFill/>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8" y="3409953"/>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60"/>
            <a:ext cx="6399213" cy="1830388"/>
          </a:xfrm>
          <a:noFill/>
        </p:spPr>
        <p:txBody>
          <a:bodyPr lIns="146304" tIns="109728" rIns="146304" bIns="109728">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7"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3"/>
            <a:ext cx="1552931" cy="332660"/>
          </a:xfrm>
          <a:prstGeom prst="rect">
            <a:avLst/>
          </a:prstGeom>
        </p:spPr>
      </p:pic>
      <p:sp>
        <p:nvSpPr>
          <p:cNvPr id="8" name="Rectangle 6"/>
          <p:cNvSpPr>
            <a:spLocks noChangeArrowheads="1"/>
          </p:cNvSpPr>
          <p:nvPr userDrawn="1"/>
        </p:nvSpPr>
        <p:spPr bwMode="auto">
          <a:xfrm>
            <a:off x="3178" y="4395791"/>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962278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5"/>
            <a:ext cx="11887200" cy="1831975"/>
          </a:xfrm>
          <a:noFill/>
        </p:spPr>
        <p:txBody>
          <a:bodyPr tIns="91440" bIns="91440" anchor="t" anchorCtr="0"/>
          <a:lstStyle>
            <a:lvl1pPr algn="l" defTabSz="932205"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296264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2"/>
            <a:ext cx="11889564" cy="2059025"/>
          </a:xfrm>
        </p:spPr>
        <p:txBody>
          <a:bodyPr/>
          <a:lstStyle>
            <a:lvl1pPr marL="0" indent="0">
              <a:buNone/>
              <a:defRPr/>
            </a:lvl1pPr>
            <a:lvl2pPr marL="28557" indent="0">
              <a:buNone/>
              <a:defRPr sz="2000"/>
            </a:lvl2pPr>
            <a:lvl3pPr marL="223709" indent="0">
              <a:buNone/>
              <a:defRPr sz="2000"/>
            </a:lvl3pPr>
            <a:lvl4pPr marL="475976" indent="0">
              <a:buNone/>
              <a:defRPr sz="1800"/>
            </a:lvl4pPr>
            <a:lvl5pPr marL="739348"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85589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597048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493796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45111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19738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6"/>
            <a:ext cx="11889564" cy="917575"/>
          </a:xfrm>
        </p:spPr>
        <p:txBody>
          <a:bodyPr/>
          <a:lstStyle>
            <a:lvl1pPr>
              <a:defRPr sz="7194" baseline="0"/>
            </a:lvl1pPr>
          </a:lstStyle>
          <a:p>
            <a:r>
              <a:rPr lang="en-US"/>
              <a:t>Click to edit Master title style</a:t>
            </a:r>
          </a:p>
        </p:txBody>
      </p:sp>
    </p:spTree>
    <p:extLst>
      <p:ext uri="{BB962C8B-B14F-4D97-AF65-F5344CB8AC3E}">
        <p14:creationId xmlns:p14="http://schemas.microsoft.com/office/powerpoint/2010/main" val="378830657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8" y="2125664"/>
            <a:ext cx="8219813" cy="1828800"/>
          </a:xfrm>
        </p:spPr>
        <p:txBody>
          <a:bodyPr/>
          <a:lstStyle>
            <a:lvl1pPr>
              <a:defRPr sz="5997" baseline="0"/>
            </a:lvl1pPr>
          </a:lstStyle>
          <a:p>
            <a:r>
              <a:rPr lang="en-US"/>
              <a:t>Click to edit Master title style</a:t>
            </a:r>
          </a:p>
        </p:txBody>
      </p:sp>
    </p:spTree>
    <p:extLst>
      <p:ext uri="{BB962C8B-B14F-4D97-AF65-F5344CB8AC3E}">
        <p14:creationId xmlns:p14="http://schemas.microsoft.com/office/powerpoint/2010/main" val="152588880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9"/>
            <a:ext cx="10058399" cy="917575"/>
          </a:xfrm>
        </p:spPr>
        <p:txBody>
          <a:bodyPr/>
          <a:lstStyle>
            <a:lvl1pPr marL="233230" indent="-233230">
              <a:defRPr sz="5997"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7"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77801134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6"/>
            <a:ext cx="10058399" cy="917575"/>
          </a:xfrm>
        </p:spPr>
        <p:txBody>
          <a:bodyPr/>
          <a:lstStyle>
            <a:lvl1pPr marL="282410" indent="-282410">
              <a:tabLst>
                <a:tab pos="282410" algn="l"/>
              </a:tabLst>
              <a:defRPr sz="5997"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7"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41664346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9" y="2430465"/>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p:txBody>
      </p:sp>
      <p:sp>
        <p:nvSpPr>
          <p:cNvPr id="4" name="Title 1"/>
          <p:cNvSpPr>
            <a:spLocks noGrp="1"/>
          </p:cNvSpPr>
          <p:nvPr>
            <p:ph type="title"/>
          </p:nvPr>
        </p:nvSpPr>
        <p:spPr>
          <a:xfrm>
            <a:off x="282576" y="1211266"/>
            <a:ext cx="11889564" cy="917575"/>
          </a:xfrm>
        </p:spPr>
        <p:txBody>
          <a:bodyPr/>
          <a:lstStyle>
            <a:lvl1pPr>
              <a:defRPr sz="7194"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786414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333807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1" y="1212852"/>
            <a:ext cx="11887200" cy="2443746"/>
          </a:xfrm>
          <a:prstGeom prst="rect">
            <a:avLst/>
          </a:prstGeom>
        </p:spPr>
        <p:txBody>
          <a:bodyPr/>
          <a:lstStyle>
            <a:lvl1pPr marL="290345" indent="-290345">
              <a:buClr>
                <a:schemeClr val="tx1"/>
              </a:buClr>
              <a:buSzPct val="90000"/>
              <a:buFont typeface="Wingdings" panose="05000000000000000000" pitchFamily="2" charset="2"/>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72" indent="-280827">
              <a:buClr>
                <a:schemeClr val="tx1"/>
              </a:buClr>
              <a:buSzPct val="90000"/>
              <a:buFont typeface="Wingdings" panose="05000000000000000000" pitchFamily="2" charset="2"/>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17" indent="-290345">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85" indent="-228469">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52" indent="-228469">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02645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4"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5023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96169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1627" y="1632059"/>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4"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103809025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7"/>
            <a:ext cx="11887200" cy="223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989748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650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9"/>
            <a:ext cx="3857734" cy="6405652"/>
          </a:xfrm>
        </p:spPr>
        <p:txBody>
          <a:bodyPr anchor="ctr"/>
          <a:lstStyle>
            <a:lvl1pPr>
              <a:defRPr sz="5504" spc="-153"/>
            </a:lvl1pPr>
          </a:lstStyle>
          <a:p>
            <a:r>
              <a:rPr lang="en-US"/>
              <a:t>Click to edit Master title style</a:t>
            </a:r>
          </a:p>
        </p:txBody>
      </p:sp>
    </p:spTree>
    <p:extLst>
      <p:ext uri="{BB962C8B-B14F-4D97-AF65-F5344CB8AC3E}">
        <p14:creationId xmlns:p14="http://schemas.microsoft.com/office/powerpoint/2010/main" val="27733258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5" y="233151"/>
            <a:ext cx="11814652" cy="880792"/>
          </a:xfrm>
        </p:spPr>
        <p:txBody>
          <a:bodyPr anchor="t" anchorCtr="0">
            <a:noAutofit/>
          </a:bodyPr>
          <a:lstStyle>
            <a:lvl1pPr>
              <a:defRPr sz="5435"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682233156"/>
      </p:ext>
    </p:extLst>
  </p:cSld>
  <p:clrMapOvr>
    <a:masterClrMapping/>
  </p:clrMapOvr>
  <p:transition spd="slow">
    <p:push/>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1211263"/>
            <a:ext cx="9143936" cy="1828800"/>
          </a:xfrm>
          <a:noFill/>
        </p:spPr>
        <p:txBody>
          <a:bodyPr lIns="146304" tIns="91440" rIns="146304" bIns="91440" anchor="b" anchorCtr="0"/>
          <a:lstStyle>
            <a:lvl1pPr>
              <a:defRPr sz="5400" spc="-101"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4"/>
            <a:ext cx="9143938"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5297"/>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833708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141496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441951"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74703" y="2119179"/>
            <a:ext cx="4937761" cy="1835286"/>
          </a:xfrm>
          <a:noFill/>
        </p:spPr>
        <p:txBody>
          <a:bodyPr lIns="146304" tIns="91440" rIns="146304" bIns="91440" anchor="t" anchorCtr="0"/>
          <a:lstStyle>
            <a:lvl1pPr>
              <a:defRPr sz="4799" spc="-101"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64"/>
            <a:ext cx="4937761"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63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63119" y="479425"/>
            <a:ext cx="1451843" cy="310896"/>
          </a:xfrm>
          <a:prstGeom prst="rect">
            <a:avLst/>
          </a:prstGeom>
        </p:spPr>
      </p:pic>
      <p:grpSp>
        <p:nvGrpSpPr>
          <p:cNvPr id="143" name="Group 142"/>
          <p:cNvGrpSpPr>
            <a:grpSpLocks noChangeAspect="1"/>
          </p:cNvGrpSpPr>
          <p:nvPr/>
        </p:nvGrpSpPr>
        <p:grpSpPr bwMode="gray">
          <a:xfrm>
            <a:off x="7462448" y="3200402"/>
            <a:ext cx="4577460"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437515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11888788" cy="2374943"/>
          </a:xfrm>
        </p:spPr>
        <p:txBody>
          <a:bodyPr>
            <a:spAutoFit/>
          </a:bodyPr>
          <a:lstStyle>
            <a:lvl1pPr marL="0" indent="0">
              <a:buNone/>
              <a:defRPr/>
            </a:lvl1pPr>
            <a:lvl2pPr marL="228574" indent="0">
              <a:buNone/>
              <a:defRPr/>
            </a:lvl2pPr>
            <a:lvl3pPr marL="457147" indent="0">
              <a:buNone/>
              <a:defRPr/>
            </a:lvl3pPr>
            <a:lvl4pPr marL="685722" indent="0">
              <a:buNone/>
              <a:defRPr/>
            </a:lvl4pPr>
            <a:lvl5pPr marL="914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4313344"/>
      </p:ext>
    </p:extLst>
  </p:cSld>
  <p:clrMapOvr>
    <a:masterClrMapping/>
  </p:clrMapOvr>
  <p:transition>
    <p:fade/>
  </p:transition>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8" cy="2374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6174830"/>
      </p:ext>
    </p:extLst>
  </p:cSld>
  <p:clrMapOvr>
    <a:masterClrMapping/>
  </p:clrMapOvr>
  <p:transition>
    <p:fade/>
  </p:transition>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58" indent="0">
              <a:buFont typeface="Wingdings" panose="05000000000000000000" pitchFamily="2" charset="2"/>
              <a:buNone/>
              <a:defRPr sz="2400" b="0"/>
            </a:lvl2pPr>
            <a:lvl3pPr marL="450798" indent="0">
              <a:buFont typeface="Wingdings" panose="05000000000000000000" pitchFamily="2" charset="2"/>
              <a:buNone/>
              <a:tabLst/>
              <a:defRPr sz="2200" b="0"/>
            </a:lvl3pPr>
            <a:lvl4pPr marL="652386" indent="0">
              <a:buFont typeface="Wingdings" panose="05000000000000000000" pitchFamily="2" charset="2"/>
              <a:buNone/>
              <a:defRPr sz="2200" b="0"/>
            </a:lvl4pPr>
            <a:lvl5pPr marL="853977"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5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9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8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7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2" marR="0" lvl="0" indent="-514292" algn="l" defTabSz="932634"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292" marR="0" lvl="1" indent="-514292" algn="l" defTabSz="932634" rtl="0" eaLnBrk="1" fontAlgn="auto" latinLnBrk="0" hangingPunct="1">
              <a:lnSpc>
                <a:spcPct val="90000"/>
              </a:lnSpc>
              <a:spcBef>
                <a:spcPts val="1224"/>
              </a:spcBef>
              <a:spcAft>
                <a:spcPts val="0"/>
              </a:spcAft>
              <a:buClr>
                <a:schemeClr val="tx1"/>
              </a:buClr>
              <a:buSzPct val="90000"/>
              <a:tabLst/>
            </a:pPr>
            <a:r>
              <a:rPr lang="en-US"/>
              <a:t>Second level</a:t>
            </a:r>
          </a:p>
          <a:p>
            <a:pPr marL="514292" marR="0" lvl="2" indent="-514292" algn="l" defTabSz="932634" rtl="0" eaLnBrk="1" fontAlgn="auto" latinLnBrk="0" hangingPunct="1">
              <a:lnSpc>
                <a:spcPct val="90000"/>
              </a:lnSpc>
              <a:spcBef>
                <a:spcPts val="1224"/>
              </a:spcBef>
              <a:spcAft>
                <a:spcPts val="0"/>
              </a:spcAft>
              <a:buClr>
                <a:schemeClr val="tx1"/>
              </a:buClr>
              <a:buSzPct val="90000"/>
              <a:tabLst/>
            </a:pPr>
            <a:r>
              <a:rPr lang="en-US"/>
              <a:t>Third level</a:t>
            </a:r>
          </a:p>
          <a:p>
            <a:pPr marL="514292" marR="0" lvl="3" indent="-514292" algn="l" defTabSz="932634" rtl="0" eaLnBrk="1" fontAlgn="auto" latinLnBrk="0" hangingPunct="1">
              <a:lnSpc>
                <a:spcPct val="90000"/>
              </a:lnSpc>
              <a:spcBef>
                <a:spcPts val="1224"/>
              </a:spcBef>
              <a:spcAft>
                <a:spcPts val="0"/>
              </a:spcAft>
              <a:buClr>
                <a:schemeClr val="tx1"/>
              </a:buClr>
              <a:buSzPct val="90000"/>
              <a:tabLst/>
            </a:pPr>
            <a:r>
              <a:rPr lang="en-US"/>
              <a:t>Fourth level</a:t>
            </a:r>
          </a:p>
          <a:p>
            <a:pPr marL="514292" marR="0" lvl="4" indent="-514292" algn="l" defTabSz="93263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421020917"/>
      </p:ext>
    </p:extLst>
  </p:cSld>
  <p:clrMapOvr>
    <a:masterClrMapping/>
  </p:clrMapOvr>
  <p:transition>
    <p:fade/>
  </p:transition>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231748" indent="-231748">
              <a:spcBef>
                <a:spcPts val="1224"/>
              </a:spcBef>
              <a:buClr>
                <a:schemeClr val="tx1"/>
              </a:buClr>
              <a:buFont typeface="Wingdings" panose="05000000000000000000" pitchFamily="2" charset="2"/>
              <a:buChar char=""/>
              <a:defRPr sz="3000" b="0">
                <a:latin typeface="+mn-lt"/>
              </a:defRPr>
            </a:lvl1pPr>
            <a:lvl2pPr marL="426989" indent="-171430">
              <a:buFont typeface="Wingdings" panose="05000000000000000000" pitchFamily="2" charset="2"/>
              <a:buChar char=""/>
              <a:defRPr sz="2400" b="0"/>
            </a:lvl2pPr>
            <a:lvl3pPr marL="639689" indent="-188892">
              <a:buFont typeface="Wingdings" panose="05000000000000000000" pitchFamily="2" charset="2"/>
              <a:buChar char=""/>
              <a:tabLst/>
              <a:defRPr sz="2200" b="0"/>
            </a:lvl3pPr>
            <a:lvl4pPr marL="828580" indent="-176192">
              <a:buFont typeface="Wingdings" panose="05000000000000000000" pitchFamily="2" charset="2"/>
              <a:buChar char=""/>
              <a:defRPr sz="2200" b="0"/>
            </a:lvl4pPr>
            <a:lvl5pPr marL="1023820" indent="-16984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287306" indent="-287306">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19" indent="-342860">
              <a:defRPr lang="en-US" sz="2400" b="0" kern="1200" spc="0" baseline="0" dirty="0">
                <a:gradFill>
                  <a:gsLst>
                    <a:gs pos="1250">
                      <a:schemeClr val="tx1"/>
                    </a:gs>
                    <a:gs pos="100000">
                      <a:schemeClr val="tx1"/>
                    </a:gs>
                  </a:gsLst>
                  <a:lin ang="5400000" scaled="0"/>
                </a:gradFill>
                <a:latin typeface="+mn-lt"/>
                <a:ea typeface="+mn-ea"/>
                <a:cs typeface="+mn-cs"/>
              </a:defRPr>
            </a:lvl2pPr>
            <a:lvl3pPr marL="793659" indent="-34286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48" indent="-342860">
              <a:defRPr lang="en-US" sz="2200" b="0" kern="1200" spc="0" baseline="0" dirty="0">
                <a:gradFill>
                  <a:gsLst>
                    <a:gs pos="1250">
                      <a:schemeClr val="tx1"/>
                    </a:gs>
                    <a:gs pos="100000">
                      <a:schemeClr val="tx1"/>
                    </a:gs>
                  </a:gsLst>
                  <a:lin ang="5400000" scaled="0"/>
                </a:gradFill>
                <a:latin typeface="+mn-lt"/>
                <a:ea typeface="+mn-ea"/>
                <a:cs typeface="+mn-cs"/>
              </a:defRPr>
            </a:lvl4pPr>
            <a:lvl5pPr marL="1196837" indent="-34286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48" marR="0" lvl="0"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48" marR="0" lvl="1"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48" marR="0" lvl="2"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48" marR="0" lvl="3"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48" marR="0" lvl="4"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246531028"/>
      </p:ext>
    </p:extLst>
  </p:cSld>
  <p:clrMapOvr>
    <a:masterClrMapping/>
  </p:clrMapOvr>
  <p:transition>
    <p:fade/>
  </p:transition>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23463483"/>
      </p:ext>
    </p:extLst>
  </p:cSld>
  <p:clrMapOvr>
    <a:masterClrMapping/>
  </p:clrMapOvr>
  <p:transition>
    <p:fade/>
  </p:transition>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8"/>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4447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66269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8"/>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72478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9037545"/>
      </p:ext>
    </p:extLst>
  </p:cSld>
  <p:clrMapOvr>
    <a:masterClrMapping/>
  </p:clrMapOvr>
  <p:transition>
    <p:fade/>
  </p:transition>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366283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29110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37772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65" fontAlgn="base">
              <a:spcBef>
                <a:spcPct val="0"/>
              </a:spcBef>
              <a:spcAft>
                <a:spcPct val="0"/>
              </a:spcAft>
            </a:pPr>
            <a:endParaRPr lang="en-US" sz="1399"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74641" y="1221158"/>
            <a:ext cx="11887198" cy="2333264"/>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6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1937483"/>
      </p:ext>
    </p:extLst>
  </p:cSld>
  <p:clrMapOvr>
    <a:masterClrMapping/>
  </p:clrMapOvr>
  <p:transition>
    <p:fade/>
  </p:transition>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20610"/>
            <a:ext cx="4572000" cy="477119"/>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82" eaLnBrk="0" hangingPunct="0"/>
            <a:r>
              <a:rPr lang="en-US" sz="701"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1" y="481083"/>
            <a:ext cx="1483418" cy="310896"/>
          </a:xfrm>
          <a:prstGeom prst="rect">
            <a:avLst/>
          </a:prstGeom>
        </p:spPr>
      </p:pic>
    </p:spTree>
    <p:extLst>
      <p:ext uri="{BB962C8B-B14F-4D97-AF65-F5344CB8AC3E}">
        <p14:creationId xmlns:p14="http://schemas.microsoft.com/office/powerpoint/2010/main" val="73212659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754411"/>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66774" y="612148"/>
            <a:ext cx="8660650" cy="5562983"/>
          </a:xfrm>
          <a:prstGeom prst="rect">
            <a:avLst/>
          </a:prstGeom>
        </p:spPr>
        <p:txBody>
          <a:bodyPr lIns="91425" tIns="91425" rIns="91425" bIns="91425" anchor="ctr" anchorCtr="0"/>
          <a:lstStyle>
            <a:lvl1pPr lvl="0" rtl="0">
              <a:spcBef>
                <a:spcPts val="0"/>
              </a:spcBef>
              <a:buSzPct val="100000"/>
              <a:defRPr sz="6527"/>
            </a:lvl1pPr>
            <a:lvl2pPr lvl="1" rtl="0">
              <a:spcBef>
                <a:spcPts val="0"/>
              </a:spcBef>
              <a:buSzPct val="100000"/>
              <a:defRPr sz="6527"/>
            </a:lvl2pPr>
            <a:lvl3pPr lvl="2" rtl="0">
              <a:spcBef>
                <a:spcPts val="0"/>
              </a:spcBef>
              <a:buSzPct val="100000"/>
              <a:defRPr sz="6527"/>
            </a:lvl3pPr>
            <a:lvl4pPr lvl="3" rtl="0">
              <a:spcBef>
                <a:spcPts val="0"/>
              </a:spcBef>
              <a:buSzPct val="100000"/>
              <a:defRPr sz="6527"/>
            </a:lvl4pPr>
            <a:lvl5pPr lvl="4" rtl="0">
              <a:spcBef>
                <a:spcPts val="0"/>
              </a:spcBef>
              <a:buSzPct val="100000"/>
              <a:defRPr sz="6527"/>
            </a:lvl5pPr>
            <a:lvl6pPr lvl="5" rtl="0">
              <a:spcBef>
                <a:spcPts val="0"/>
              </a:spcBef>
              <a:buSzPct val="100000"/>
              <a:defRPr sz="6527"/>
            </a:lvl6pPr>
            <a:lvl7pPr lvl="6" rtl="0">
              <a:spcBef>
                <a:spcPts val="0"/>
              </a:spcBef>
              <a:buSzPct val="100000"/>
              <a:defRPr sz="6527"/>
            </a:lvl7pPr>
            <a:lvl8pPr lvl="7" rtl="0">
              <a:spcBef>
                <a:spcPts val="0"/>
              </a:spcBef>
              <a:buSzPct val="100000"/>
              <a:defRPr sz="6527"/>
            </a:lvl8pPr>
            <a:lvl9pPr lvl="8" rtl="0">
              <a:spcBef>
                <a:spcPts val="0"/>
              </a:spcBef>
              <a:buSzPct val="100000"/>
              <a:defRPr sz="6527"/>
            </a:lvl9pPr>
          </a:lstStyle>
          <a:p>
            <a:endParaRPr/>
          </a:p>
        </p:txBody>
      </p:sp>
      <p:sp>
        <p:nvSpPr>
          <p:cNvPr id="91" name="Shape 91"/>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8537521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4166752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68683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pPr defTabSz="932597"/>
            <a:fld id="{00000000-1234-1234-1234-123412341234}" type="slidenum">
              <a:rPr lang="en" sz="1904" kern="0" smtClean="0">
                <a:solidFill>
                  <a:srgbClr val="000000"/>
                </a:solidFill>
                <a:latin typeface="Arial"/>
                <a:ea typeface="Arial"/>
                <a:cs typeface="Arial"/>
                <a:sym typeface="Arial"/>
              </a:rPr>
              <a:pPr defTabSz="932597"/>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3306491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2/11/18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2083431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dirty="0"/>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2/11/18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0431284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2/11/18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02065189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2/11/18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4527678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2/11/18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117389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2/11/18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3297880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2/11/18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2735362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2/11/18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6717952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2/11/18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110606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2/11/18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9920744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2/11/18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99362440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230875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444488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40186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09690536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79388868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1373376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35186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64104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1.emf"/><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58.xml"/><Relationship Id="rId12" Type="http://schemas.openxmlformats.org/officeDocument/2006/relationships/slideLayout" Target="../slideLayouts/slideLayout159.xml"/><Relationship Id="rId13" Type="http://schemas.openxmlformats.org/officeDocument/2006/relationships/slideLayout" Target="../slideLayouts/slideLayout160.xml"/><Relationship Id="rId14" Type="http://schemas.openxmlformats.org/officeDocument/2006/relationships/slideLayout" Target="../slideLayouts/slideLayout161.xml"/><Relationship Id="rId15" Type="http://schemas.openxmlformats.org/officeDocument/2006/relationships/slideLayout" Target="../slideLayouts/slideLayout162.xml"/><Relationship Id="rId16" Type="http://schemas.openxmlformats.org/officeDocument/2006/relationships/slideLayout" Target="../slideLayouts/slideLayout163.xml"/><Relationship Id="rId17" Type="http://schemas.openxmlformats.org/officeDocument/2006/relationships/slideLayout" Target="../slideLayouts/slideLayout164.xml"/><Relationship Id="rId18" Type="http://schemas.openxmlformats.org/officeDocument/2006/relationships/theme" Target="../theme/theme10.xml"/><Relationship Id="rId1" Type="http://schemas.openxmlformats.org/officeDocument/2006/relationships/slideLayout" Target="../slideLayouts/slideLayout148.xml"/><Relationship Id="rId2" Type="http://schemas.openxmlformats.org/officeDocument/2006/relationships/slideLayout" Target="../slideLayouts/slideLayout149.xml"/><Relationship Id="rId3" Type="http://schemas.openxmlformats.org/officeDocument/2006/relationships/slideLayout" Target="../slideLayouts/slideLayout150.xml"/><Relationship Id="rId4" Type="http://schemas.openxmlformats.org/officeDocument/2006/relationships/slideLayout" Target="../slideLayouts/slideLayout151.xml"/><Relationship Id="rId5" Type="http://schemas.openxmlformats.org/officeDocument/2006/relationships/slideLayout" Target="../slideLayouts/slideLayout152.xml"/><Relationship Id="rId6" Type="http://schemas.openxmlformats.org/officeDocument/2006/relationships/slideLayout" Target="../slideLayouts/slideLayout153.xml"/><Relationship Id="rId7" Type="http://schemas.openxmlformats.org/officeDocument/2006/relationships/slideLayout" Target="../slideLayouts/slideLayout154.xml"/><Relationship Id="rId8" Type="http://schemas.openxmlformats.org/officeDocument/2006/relationships/slideLayout" Target="../slideLayouts/slideLayout155.xml"/><Relationship Id="rId9" Type="http://schemas.openxmlformats.org/officeDocument/2006/relationships/slideLayout" Target="../slideLayouts/slideLayout156.xml"/><Relationship Id="rId10" Type="http://schemas.openxmlformats.org/officeDocument/2006/relationships/slideLayout" Target="../slideLayouts/slideLayout157.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7.xml"/><Relationship Id="rId20" Type="http://schemas.openxmlformats.org/officeDocument/2006/relationships/slideLayout" Target="../slideLayouts/slideLayout38.xml"/><Relationship Id="rId21" Type="http://schemas.openxmlformats.org/officeDocument/2006/relationships/slideLayout" Target="../slideLayouts/slideLayout39.xml"/><Relationship Id="rId22" Type="http://schemas.openxmlformats.org/officeDocument/2006/relationships/theme" Target="../theme/theme2.xml"/><Relationship Id="rId23" Type="http://schemas.openxmlformats.org/officeDocument/2006/relationships/image" Target="../media/image1.emf"/><Relationship Id="rId10" Type="http://schemas.openxmlformats.org/officeDocument/2006/relationships/slideLayout" Target="../slideLayouts/slideLayout28.xml"/><Relationship Id="rId11" Type="http://schemas.openxmlformats.org/officeDocument/2006/relationships/slideLayout" Target="../slideLayouts/slideLayout29.xml"/><Relationship Id="rId12" Type="http://schemas.openxmlformats.org/officeDocument/2006/relationships/slideLayout" Target="../slideLayouts/slideLayout30.xml"/><Relationship Id="rId13" Type="http://schemas.openxmlformats.org/officeDocument/2006/relationships/slideLayout" Target="../slideLayouts/slideLayout31.xml"/><Relationship Id="rId14" Type="http://schemas.openxmlformats.org/officeDocument/2006/relationships/slideLayout" Target="../slideLayouts/slideLayout32.xml"/><Relationship Id="rId15" Type="http://schemas.openxmlformats.org/officeDocument/2006/relationships/slideLayout" Target="../slideLayouts/slideLayout33.xml"/><Relationship Id="rId16" Type="http://schemas.openxmlformats.org/officeDocument/2006/relationships/slideLayout" Target="../slideLayouts/slideLayout34.xml"/><Relationship Id="rId17" Type="http://schemas.openxmlformats.org/officeDocument/2006/relationships/slideLayout" Target="../slideLayouts/slideLayout35.xml"/><Relationship Id="rId18" Type="http://schemas.openxmlformats.org/officeDocument/2006/relationships/slideLayout" Target="../slideLayouts/slideLayout36.xml"/><Relationship Id="rId19" Type="http://schemas.openxmlformats.org/officeDocument/2006/relationships/slideLayout" Target="../slideLayouts/slideLayout37.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8.xml"/><Relationship Id="rId20" Type="http://schemas.openxmlformats.org/officeDocument/2006/relationships/slideLayout" Target="../slideLayouts/slideLayout59.xml"/><Relationship Id="rId21" Type="http://schemas.openxmlformats.org/officeDocument/2006/relationships/slideLayout" Target="../slideLayouts/slideLayout60.xml"/><Relationship Id="rId22" Type="http://schemas.openxmlformats.org/officeDocument/2006/relationships/theme" Target="../theme/theme3.xml"/><Relationship Id="rId23" Type="http://schemas.openxmlformats.org/officeDocument/2006/relationships/image" Target="../media/image6.png"/><Relationship Id="rId10" Type="http://schemas.openxmlformats.org/officeDocument/2006/relationships/slideLayout" Target="../slideLayouts/slideLayout49.xml"/><Relationship Id="rId11" Type="http://schemas.openxmlformats.org/officeDocument/2006/relationships/slideLayout" Target="../slideLayouts/slideLayout50.xml"/><Relationship Id="rId12" Type="http://schemas.openxmlformats.org/officeDocument/2006/relationships/slideLayout" Target="../slideLayouts/slideLayout51.xml"/><Relationship Id="rId13" Type="http://schemas.openxmlformats.org/officeDocument/2006/relationships/slideLayout" Target="../slideLayouts/slideLayout52.xml"/><Relationship Id="rId14" Type="http://schemas.openxmlformats.org/officeDocument/2006/relationships/slideLayout" Target="../slideLayouts/slideLayout53.xml"/><Relationship Id="rId15" Type="http://schemas.openxmlformats.org/officeDocument/2006/relationships/slideLayout" Target="../slideLayouts/slideLayout54.xml"/><Relationship Id="rId16" Type="http://schemas.openxmlformats.org/officeDocument/2006/relationships/slideLayout" Target="../slideLayouts/slideLayout55.xml"/><Relationship Id="rId17" Type="http://schemas.openxmlformats.org/officeDocument/2006/relationships/slideLayout" Target="../slideLayouts/slideLayout56.xml"/><Relationship Id="rId18" Type="http://schemas.openxmlformats.org/officeDocument/2006/relationships/slideLayout" Target="../slideLayouts/slideLayout57.xml"/><Relationship Id="rId19" Type="http://schemas.openxmlformats.org/officeDocument/2006/relationships/slideLayout" Target="../slideLayouts/slideLayout58.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69.xml"/><Relationship Id="rId20" Type="http://schemas.openxmlformats.org/officeDocument/2006/relationships/slideLayout" Target="../slideLayouts/slideLayout80.xml"/><Relationship Id="rId21" Type="http://schemas.openxmlformats.org/officeDocument/2006/relationships/theme" Target="../theme/theme4.xml"/><Relationship Id="rId22" Type="http://schemas.openxmlformats.org/officeDocument/2006/relationships/image" Target="../media/image1.emf"/><Relationship Id="rId10" Type="http://schemas.openxmlformats.org/officeDocument/2006/relationships/slideLayout" Target="../slideLayouts/slideLayout70.xml"/><Relationship Id="rId11" Type="http://schemas.openxmlformats.org/officeDocument/2006/relationships/slideLayout" Target="../slideLayouts/slideLayout71.xml"/><Relationship Id="rId12" Type="http://schemas.openxmlformats.org/officeDocument/2006/relationships/slideLayout" Target="../slideLayouts/slideLayout72.xml"/><Relationship Id="rId13" Type="http://schemas.openxmlformats.org/officeDocument/2006/relationships/slideLayout" Target="../slideLayouts/slideLayout73.xml"/><Relationship Id="rId14" Type="http://schemas.openxmlformats.org/officeDocument/2006/relationships/slideLayout" Target="../slideLayouts/slideLayout74.xml"/><Relationship Id="rId15" Type="http://schemas.openxmlformats.org/officeDocument/2006/relationships/slideLayout" Target="../slideLayouts/slideLayout75.xml"/><Relationship Id="rId16" Type="http://schemas.openxmlformats.org/officeDocument/2006/relationships/slideLayout" Target="../slideLayouts/slideLayout76.xml"/><Relationship Id="rId17" Type="http://schemas.openxmlformats.org/officeDocument/2006/relationships/slideLayout" Target="../slideLayouts/slideLayout77.xml"/><Relationship Id="rId18" Type="http://schemas.openxmlformats.org/officeDocument/2006/relationships/slideLayout" Target="../slideLayouts/slideLayout78.xml"/><Relationship Id="rId19" Type="http://schemas.openxmlformats.org/officeDocument/2006/relationships/slideLayout" Target="../slideLayouts/slideLayout79.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91.xml"/><Relationship Id="rId12" Type="http://schemas.openxmlformats.org/officeDocument/2006/relationships/slideLayout" Target="../slideLayouts/slideLayout92.xml"/><Relationship Id="rId13" Type="http://schemas.openxmlformats.org/officeDocument/2006/relationships/theme" Target="../theme/theme5.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103.xml"/><Relationship Id="rId12" Type="http://schemas.openxmlformats.org/officeDocument/2006/relationships/slideLayout" Target="../slideLayouts/slideLayout104.xml"/><Relationship Id="rId13" Type="http://schemas.openxmlformats.org/officeDocument/2006/relationships/slideLayout" Target="../slideLayouts/slideLayout105.xml"/><Relationship Id="rId14" Type="http://schemas.openxmlformats.org/officeDocument/2006/relationships/slideLayout" Target="../slideLayouts/slideLayout106.xml"/><Relationship Id="rId15" Type="http://schemas.openxmlformats.org/officeDocument/2006/relationships/theme" Target="../theme/theme6.xml"/><Relationship Id="rId16" Type="http://schemas.openxmlformats.org/officeDocument/2006/relationships/image" Target="../media/image1.emf"/><Relationship Id="rId1" Type="http://schemas.openxmlformats.org/officeDocument/2006/relationships/slideLayout" Target="../slideLayouts/slideLayout93.xml"/><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9" Type="http://schemas.openxmlformats.org/officeDocument/2006/relationships/slideLayout" Target="../slideLayouts/slideLayout101.xml"/><Relationship Id="rId10" Type="http://schemas.openxmlformats.org/officeDocument/2006/relationships/slideLayout" Target="../slideLayouts/slideLayout10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19.xml"/><Relationship Id="rId14" Type="http://schemas.openxmlformats.org/officeDocument/2006/relationships/slideLayout" Target="../slideLayouts/slideLayout120.xml"/><Relationship Id="rId15" Type="http://schemas.openxmlformats.org/officeDocument/2006/relationships/slideLayout" Target="../slideLayouts/slideLayout121.xml"/><Relationship Id="rId16" Type="http://schemas.openxmlformats.org/officeDocument/2006/relationships/slideLayout" Target="../slideLayouts/slideLayout122.xml"/><Relationship Id="rId17" Type="http://schemas.openxmlformats.org/officeDocument/2006/relationships/slideLayout" Target="../slideLayouts/slideLayout123.xml"/><Relationship Id="rId18" Type="http://schemas.openxmlformats.org/officeDocument/2006/relationships/theme" Target="../theme/theme7.xml"/><Relationship Id="rId19" Type="http://schemas.openxmlformats.org/officeDocument/2006/relationships/tags" Target="../tags/tag1.xml"/><Relationship Id="rId50" Type="http://schemas.openxmlformats.org/officeDocument/2006/relationships/tags" Target="../tags/tag32.xml"/><Relationship Id="rId51" Type="http://schemas.openxmlformats.org/officeDocument/2006/relationships/tags" Target="../tags/tag33.xml"/><Relationship Id="rId52" Type="http://schemas.openxmlformats.org/officeDocument/2006/relationships/tags" Target="../tags/tag34.xml"/><Relationship Id="rId53" Type="http://schemas.openxmlformats.org/officeDocument/2006/relationships/tags" Target="../tags/tag35.xml"/><Relationship Id="rId54" Type="http://schemas.openxmlformats.org/officeDocument/2006/relationships/tags" Target="../tags/tag36.xml"/><Relationship Id="rId55" Type="http://schemas.openxmlformats.org/officeDocument/2006/relationships/tags" Target="../tags/tag37.xml"/><Relationship Id="rId56" Type="http://schemas.openxmlformats.org/officeDocument/2006/relationships/tags" Target="../tags/tag38.xml"/><Relationship Id="rId57" Type="http://schemas.openxmlformats.org/officeDocument/2006/relationships/tags" Target="../tags/tag39.xml"/><Relationship Id="rId40" Type="http://schemas.openxmlformats.org/officeDocument/2006/relationships/tags" Target="../tags/tag22.xml"/><Relationship Id="rId41" Type="http://schemas.openxmlformats.org/officeDocument/2006/relationships/tags" Target="../tags/tag23.xml"/><Relationship Id="rId42" Type="http://schemas.openxmlformats.org/officeDocument/2006/relationships/tags" Target="../tags/tag24.xml"/><Relationship Id="rId43" Type="http://schemas.openxmlformats.org/officeDocument/2006/relationships/tags" Target="../tags/tag25.xml"/><Relationship Id="rId44" Type="http://schemas.openxmlformats.org/officeDocument/2006/relationships/tags" Target="../tags/tag26.xml"/><Relationship Id="rId45" Type="http://schemas.openxmlformats.org/officeDocument/2006/relationships/tags" Target="../tags/tag27.xml"/><Relationship Id="rId46" Type="http://schemas.openxmlformats.org/officeDocument/2006/relationships/tags" Target="../tags/tag28.xml"/><Relationship Id="rId47" Type="http://schemas.openxmlformats.org/officeDocument/2006/relationships/tags" Target="../tags/tag29.xml"/><Relationship Id="rId48" Type="http://schemas.openxmlformats.org/officeDocument/2006/relationships/tags" Target="../tags/tag30.xml"/><Relationship Id="rId49" Type="http://schemas.openxmlformats.org/officeDocument/2006/relationships/tags" Target="../tags/tag31.xml"/><Relationship Id="rId1" Type="http://schemas.openxmlformats.org/officeDocument/2006/relationships/slideLayout" Target="../slideLayouts/slideLayout107.xml"/><Relationship Id="rId2" Type="http://schemas.openxmlformats.org/officeDocument/2006/relationships/slideLayout" Target="../slideLayouts/slideLayout108.xml"/><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30" Type="http://schemas.openxmlformats.org/officeDocument/2006/relationships/tags" Target="../tags/tag12.xml"/><Relationship Id="rId31" Type="http://schemas.openxmlformats.org/officeDocument/2006/relationships/tags" Target="../tags/tag13.xml"/><Relationship Id="rId32" Type="http://schemas.openxmlformats.org/officeDocument/2006/relationships/tags" Target="../tags/tag14.xml"/><Relationship Id="rId33" Type="http://schemas.openxmlformats.org/officeDocument/2006/relationships/tags" Target="../tags/tag15.xml"/><Relationship Id="rId34" Type="http://schemas.openxmlformats.org/officeDocument/2006/relationships/tags" Target="../tags/tag16.xml"/><Relationship Id="rId35" Type="http://schemas.openxmlformats.org/officeDocument/2006/relationships/tags" Target="../tags/tag17.xml"/><Relationship Id="rId36" Type="http://schemas.openxmlformats.org/officeDocument/2006/relationships/tags" Target="../tags/tag18.xml"/><Relationship Id="rId37" Type="http://schemas.openxmlformats.org/officeDocument/2006/relationships/tags" Target="../tags/tag19.xml"/><Relationship Id="rId38" Type="http://schemas.openxmlformats.org/officeDocument/2006/relationships/tags" Target="../tags/tag20.xml"/><Relationship Id="rId39" Type="http://schemas.openxmlformats.org/officeDocument/2006/relationships/tags" Target="../tags/tag21.xml"/><Relationship Id="rId20" Type="http://schemas.openxmlformats.org/officeDocument/2006/relationships/tags" Target="../tags/tag2.xml"/><Relationship Id="rId21" Type="http://schemas.openxmlformats.org/officeDocument/2006/relationships/tags" Target="../tags/tag3.xml"/><Relationship Id="rId22" Type="http://schemas.openxmlformats.org/officeDocument/2006/relationships/tags" Target="../tags/tag4.xml"/><Relationship Id="rId23" Type="http://schemas.openxmlformats.org/officeDocument/2006/relationships/tags" Target="../tags/tag5.xml"/><Relationship Id="rId24" Type="http://schemas.openxmlformats.org/officeDocument/2006/relationships/tags" Target="../tags/tag6.xml"/><Relationship Id="rId25" Type="http://schemas.openxmlformats.org/officeDocument/2006/relationships/tags" Target="../tags/tag7.xml"/><Relationship Id="rId26" Type="http://schemas.openxmlformats.org/officeDocument/2006/relationships/tags" Target="../tags/tag8.xml"/><Relationship Id="rId27" Type="http://schemas.openxmlformats.org/officeDocument/2006/relationships/tags" Target="../tags/tag9.xml"/><Relationship Id="rId28" Type="http://schemas.openxmlformats.org/officeDocument/2006/relationships/tags" Target="../tags/tag10.xml"/><Relationship Id="rId29" Type="http://schemas.openxmlformats.org/officeDocument/2006/relationships/tags" Target="../tags/tag11.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26.xml"/><Relationship Id="rId4" Type="http://schemas.openxmlformats.org/officeDocument/2006/relationships/slideLayout" Target="../slideLayouts/slideLayout127.xml"/><Relationship Id="rId5" Type="http://schemas.openxmlformats.org/officeDocument/2006/relationships/slideLayout" Target="../slideLayouts/slideLayout128.xml"/><Relationship Id="rId6" Type="http://schemas.openxmlformats.org/officeDocument/2006/relationships/slideLayout" Target="../slideLayouts/slideLayout129.xml"/><Relationship Id="rId7" Type="http://schemas.openxmlformats.org/officeDocument/2006/relationships/slideLayout" Target="../slideLayouts/slideLayout130.xml"/><Relationship Id="rId8" Type="http://schemas.openxmlformats.org/officeDocument/2006/relationships/slideLayout" Target="../slideLayouts/slideLayout131.xml"/><Relationship Id="rId9" Type="http://schemas.openxmlformats.org/officeDocument/2006/relationships/slideLayout" Target="../slideLayouts/slideLayout132.xml"/><Relationship Id="rId10" Type="http://schemas.openxmlformats.org/officeDocument/2006/relationships/slideLayout" Target="../slideLayouts/slideLayout133.xml"/><Relationship Id="rId11" Type="http://schemas.openxmlformats.org/officeDocument/2006/relationships/theme" Target="../theme/theme8.xml"/><Relationship Id="rId1" Type="http://schemas.openxmlformats.org/officeDocument/2006/relationships/slideLayout" Target="../slideLayouts/slideLayout124.xml"/><Relationship Id="rId2" Type="http://schemas.openxmlformats.org/officeDocument/2006/relationships/slideLayout" Target="../slideLayouts/slideLayout125.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44.xml"/><Relationship Id="rId12" Type="http://schemas.openxmlformats.org/officeDocument/2006/relationships/slideLayout" Target="../slideLayouts/slideLayout145.xml"/><Relationship Id="rId13" Type="http://schemas.openxmlformats.org/officeDocument/2006/relationships/slideLayout" Target="../slideLayouts/slideLayout146.xml"/><Relationship Id="rId14" Type="http://schemas.openxmlformats.org/officeDocument/2006/relationships/slideLayout" Target="../slideLayouts/slideLayout147.xml"/><Relationship Id="rId15" Type="http://schemas.openxmlformats.org/officeDocument/2006/relationships/theme" Target="../theme/theme9.xml"/><Relationship Id="rId16" Type="http://schemas.openxmlformats.org/officeDocument/2006/relationships/image" Target="../media/image1.emf"/><Relationship Id="rId1" Type="http://schemas.openxmlformats.org/officeDocument/2006/relationships/slideLayout" Target="../slideLayouts/slideLayout134.xml"/><Relationship Id="rId2" Type="http://schemas.openxmlformats.org/officeDocument/2006/relationships/slideLayout" Target="../slideLayouts/slideLayout135.xml"/><Relationship Id="rId3" Type="http://schemas.openxmlformats.org/officeDocument/2006/relationships/slideLayout" Target="../slideLayouts/slideLayout136.xml"/><Relationship Id="rId4" Type="http://schemas.openxmlformats.org/officeDocument/2006/relationships/slideLayout" Target="../slideLayouts/slideLayout137.xml"/><Relationship Id="rId5" Type="http://schemas.openxmlformats.org/officeDocument/2006/relationships/slideLayout" Target="../slideLayouts/slideLayout138.xml"/><Relationship Id="rId6" Type="http://schemas.openxmlformats.org/officeDocument/2006/relationships/slideLayout" Target="../slideLayouts/slideLayout139.xml"/><Relationship Id="rId7" Type="http://schemas.openxmlformats.org/officeDocument/2006/relationships/slideLayout" Target="../slideLayouts/slideLayout140.xml"/><Relationship Id="rId8" Type="http://schemas.openxmlformats.org/officeDocument/2006/relationships/slideLayout" Target="../slideLayouts/slideLayout141.xml"/><Relationship Id="rId9" Type="http://schemas.openxmlformats.org/officeDocument/2006/relationships/slideLayout" Target="../slideLayouts/slideLayout142.xml"/><Relationship Id="rId10"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 id="2147484921" r:id="rId17"/>
    <p:sldLayoutId id="2147484940"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345277"/>
      </p:ext>
    </p:extLst>
  </p:cSld>
  <p:clrMap bg1="lt1" tx1="dk1" bg2="lt2" tx2="dk2" accent1="accent1" accent2="accent2" accent3="accent3" accent4="accent4" accent5="accent5" accent6="accent6" hlink="hlink" folHlink="folHlink"/>
  <p:sldLayoutIdLst>
    <p:sldLayoutId id="2147484923" r:id="rId1"/>
    <p:sldLayoutId id="2147484924" r:id="rId2"/>
    <p:sldLayoutId id="2147484925" r:id="rId3"/>
    <p:sldLayoutId id="2147484926" r:id="rId4"/>
    <p:sldLayoutId id="2147484927" r:id="rId5"/>
    <p:sldLayoutId id="2147484928" r:id="rId6"/>
    <p:sldLayoutId id="2147484929" r:id="rId7"/>
    <p:sldLayoutId id="2147484930" r:id="rId8"/>
    <p:sldLayoutId id="2147484931" r:id="rId9"/>
    <p:sldLayoutId id="2147484932" r:id="rId10"/>
    <p:sldLayoutId id="2147484933" r:id="rId11"/>
    <p:sldLayoutId id="2147484934" r:id="rId12"/>
    <p:sldLayoutId id="2147484935" r:id="rId13"/>
    <p:sldLayoutId id="2147484936" r:id="rId14"/>
    <p:sldLayoutId id="2147484937" r:id="rId15"/>
    <p:sldLayoutId id="2147484938" r:id="rId16"/>
    <p:sldLayoutId id="2147484939" r:id="rId17"/>
  </p:sldLayoutIdLst>
  <p:txStyles>
    <p:titleStyle>
      <a:lvl1pPr algn="ctr" defTabSz="620713" rtl="0" fontAlgn="base">
        <a:spcBef>
          <a:spcPct val="0"/>
        </a:spcBef>
        <a:spcAft>
          <a:spcPct val="0"/>
        </a:spcAft>
        <a:defRPr sz="5900" kern="1200">
          <a:solidFill>
            <a:schemeClr val="tx1"/>
          </a:solidFill>
          <a:latin typeface="+mj-lt"/>
          <a:ea typeface="+mj-ea"/>
          <a:cs typeface="+mj-cs"/>
        </a:defRPr>
      </a:lvl1pPr>
      <a:lvl2pPr algn="ctr" defTabSz="620713" rtl="0" fontAlgn="base">
        <a:spcBef>
          <a:spcPct val="0"/>
        </a:spcBef>
        <a:spcAft>
          <a:spcPct val="0"/>
        </a:spcAft>
        <a:defRPr sz="5900">
          <a:solidFill>
            <a:schemeClr val="tx1"/>
          </a:solidFill>
          <a:latin typeface="Arial" charset="0"/>
        </a:defRPr>
      </a:lvl2pPr>
      <a:lvl3pPr algn="ctr" defTabSz="620713" rtl="0" fontAlgn="base">
        <a:spcBef>
          <a:spcPct val="0"/>
        </a:spcBef>
        <a:spcAft>
          <a:spcPct val="0"/>
        </a:spcAft>
        <a:defRPr sz="5900">
          <a:solidFill>
            <a:schemeClr val="tx1"/>
          </a:solidFill>
          <a:latin typeface="Arial" charset="0"/>
        </a:defRPr>
      </a:lvl3pPr>
      <a:lvl4pPr algn="ctr" defTabSz="620713" rtl="0" fontAlgn="base">
        <a:spcBef>
          <a:spcPct val="0"/>
        </a:spcBef>
        <a:spcAft>
          <a:spcPct val="0"/>
        </a:spcAft>
        <a:defRPr sz="5900">
          <a:solidFill>
            <a:schemeClr val="tx1"/>
          </a:solidFill>
          <a:latin typeface="Arial" charset="0"/>
        </a:defRPr>
      </a:lvl4pPr>
      <a:lvl5pPr algn="ctr" defTabSz="620713" rtl="0" fontAlgn="base">
        <a:spcBef>
          <a:spcPct val="0"/>
        </a:spcBef>
        <a:spcAft>
          <a:spcPct val="0"/>
        </a:spcAft>
        <a:defRPr sz="5900">
          <a:solidFill>
            <a:schemeClr val="tx1"/>
          </a:solidFill>
          <a:latin typeface="Arial" charset="0"/>
        </a:defRPr>
      </a:lvl5pPr>
      <a:lvl6pPr marL="457200" algn="ctr" defTabSz="620713" rtl="0" fontAlgn="base">
        <a:spcBef>
          <a:spcPct val="0"/>
        </a:spcBef>
        <a:spcAft>
          <a:spcPct val="0"/>
        </a:spcAft>
        <a:defRPr sz="5900">
          <a:solidFill>
            <a:schemeClr val="tx1"/>
          </a:solidFill>
          <a:latin typeface="Arial" charset="0"/>
        </a:defRPr>
      </a:lvl6pPr>
      <a:lvl7pPr marL="914400" algn="ctr" defTabSz="620713" rtl="0" fontAlgn="base">
        <a:spcBef>
          <a:spcPct val="0"/>
        </a:spcBef>
        <a:spcAft>
          <a:spcPct val="0"/>
        </a:spcAft>
        <a:defRPr sz="5900">
          <a:solidFill>
            <a:schemeClr val="tx1"/>
          </a:solidFill>
          <a:latin typeface="Arial" charset="0"/>
        </a:defRPr>
      </a:lvl7pPr>
      <a:lvl8pPr marL="1371600" algn="ctr" defTabSz="620713" rtl="0" fontAlgn="base">
        <a:spcBef>
          <a:spcPct val="0"/>
        </a:spcBef>
        <a:spcAft>
          <a:spcPct val="0"/>
        </a:spcAft>
        <a:defRPr sz="5900">
          <a:solidFill>
            <a:schemeClr val="tx1"/>
          </a:solidFill>
          <a:latin typeface="Arial" charset="0"/>
        </a:defRPr>
      </a:lvl8pPr>
      <a:lvl9pPr marL="1828800" algn="ctr" defTabSz="620713" rtl="0" fontAlgn="base">
        <a:spcBef>
          <a:spcPct val="0"/>
        </a:spcBef>
        <a:spcAft>
          <a:spcPct val="0"/>
        </a:spcAft>
        <a:defRPr sz="5900">
          <a:solidFill>
            <a:schemeClr val="tx1"/>
          </a:solidFill>
          <a:latin typeface="Arial" charset="0"/>
        </a:defRPr>
      </a:lvl9pPr>
    </p:titleStyle>
    <p:bodyStyle>
      <a:lvl1pPr marL="465138" indent="-465138" algn="l" defTabSz="620713" rtl="0" fontAlgn="base">
        <a:spcBef>
          <a:spcPct val="20000"/>
        </a:spcBef>
        <a:spcAft>
          <a:spcPct val="0"/>
        </a:spcAft>
        <a:buFont typeface="Arial" charset="0"/>
        <a:buChar char="•"/>
        <a:defRPr sz="4300" kern="1200">
          <a:solidFill>
            <a:schemeClr val="tx1"/>
          </a:solidFill>
          <a:latin typeface="+mn-lt"/>
          <a:ea typeface="+mn-ea"/>
          <a:cs typeface="+mn-cs"/>
        </a:defRPr>
      </a:lvl1pPr>
      <a:lvl2pPr marL="1009650" indent="-387350" algn="l" defTabSz="620713" rtl="0" fontAlgn="base">
        <a:spcBef>
          <a:spcPct val="20000"/>
        </a:spcBef>
        <a:spcAft>
          <a:spcPct val="0"/>
        </a:spcAft>
        <a:buFont typeface="Arial" charset="0"/>
        <a:buChar char="–"/>
        <a:defRPr sz="3800" kern="1200">
          <a:solidFill>
            <a:schemeClr val="tx1"/>
          </a:solidFill>
          <a:latin typeface="+mn-lt"/>
          <a:ea typeface="+mn-ea"/>
          <a:cs typeface="+mn-cs"/>
        </a:defRPr>
      </a:lvl2pPr>
      <a:lvl3pPr marL="1554163" indent="-309563" algn="l" defTabSz="620713" rtl="0" fontAlgn="base">
        <a:spcBef>
          <a:spcPct val="20000"/>
        </a:spcBef>
        <a:spcAft>
          <a:spcPct val="0"/>
        </a:spcAft>
        <a:buFont typeface="Arial" charset="0"/>
        <a:buChar char="•"/>
        <a:defRPr sz="3200" kern="1200">
          <a:solidFill>
            <a:schemeClr val="tx1"/>
          </a:solidFill>
          <a:latin typeface="+mn-lt"/>
          <a:ea typeface="+mn-ea"/>
          <a:cs typeface="+mn-cs"/>
        </a:defRPr>
      </a:lvl3pPr>
      <a:lvl4pPr marL="2174875" indent="-309563" algn="l" defTabSz="620713" rtl="0" fontAlgn="base">
        <a:spcBef>
          <a:spcPct val="20000"/>
        </a:spcBef>
        <a:spcAft>
          <a:spcPct val="0"/>
        </a:spcAft>
        <a:buFont typeface="Arial" charset="0"/>
        <a:buChar char="–"/>
        <a:defRPr sz="2700" kern="1200">
          <a:solidFill>
            <a:schemeClr val="tx1"/>
          </a:solidFill>
          <a:latin typeface="+mn-lt"/>
          <a:ea typeface="+mn-ea"/>
          <a:cs typeface="+mn-cs"/>
        </a:defRPr>
      </a:lvl4pPr>
      <a:lvl5pPr marL="2797175" indent="-309563" algn="l" defTabSz="620713" rtl="0" fontAlgn="base">
        <a:spcBef>
          <a:spcPct val="20000"/>
        </a:spcBef>
        <a:spcAft>
          <a:spcPct val="0"/>
        </a:spcAft>
        <a:buFont typeface="Arial" charset="0"/>
        <a:buChar char="»"/>
        <a:defRPr sz="2700" kern="1200">
          <a:solidFill>
            <a:schemeClr val="tx1"/>
          </a:solidFill>
          <a:latin typeface="+mn-lt"/>
          <a:ea typeface="+mn-ea"/>
          <a:cs typeface="+mn-cs"/>
        </a:defRPr>
      </a:lvl5pPr>
      <a:lvl6pPr marL="3419435" indent="-310857" algn="l" defTabSz="621716" rtl="0" eaLnBrk="1" latinLnBrk="0" hangingPunct="1">
        <a:spcBef>
          <a:spcPct val="20000"/>
        </a:spcBef>
        <a:buFont typeface="Arial"/>
        <a:buChar char="•"/>
        <a:defRPr sz="2720" kern="1200">
          <a:solidFill>
            <a:schemeClr val="tx1"/>
          </a:solidFill>
          <a:latin typeface="+mn-lt"/>
          <a:ea typeface="+mn-ea"/>
          <a:cs typeface="+mn-cs"/>
        </a:defRPr>
      </a:lvl6pPr>
      <a:lvl7pPr marL="4041151" indent="-310857" algn="l" defTabSz="621716" rtl="0" eaLnBrk="1" latinLnBrk="0" hangingPunct="1">
        <a:spcBef>
          <a:spcPct val="20000"/>
        </a:spcBef>
        <a:buFont typeface="Arial"/>
        <a:buChar char="•"/>
        <a:defRPr sz="2720" kern="1200">
          <a:solidFill>
            <a:schemeClr val="tx1"/>
          </a:solidFill>
          <a:latin typeface="+mn-lt"/>
          <a:ea typeface="+mn-ea"/>
          <a:cs typeface="+mn-cs"/>
        </a:defRPr>
      </a:lvl7pPr>
      <a:lvl8pPr marL="4662867" indent="-310857" algn="l" defTabSz="621716" rtl="0" eaLnBrk="1" latinLnBrk="0" hangingPunct="1">
        <a:spcBef>
          <a:spcPct val="20000"/>
        </a:spcBef>
        <a:buFont typeface="Arial"/>
        <a:buChar char="•"/>
        <a:defRPr sz="2720" kern="1200">
          <a:solidFill>
            <a:schemeClr val="tx1"/>
          </a:solidFill>
          <a:latin typeface="+mn-lt"/>
          <a:ea typeface="+mn-ea"/>
          <a:cs typeface="+mn-cs"/>
        </a:defRPr>
      </a:lvl8pPr>
      <a:lvl9pPr marL="5284581" indent="-310857" algn="l" defTabSz="621716" rtl="0" eaLnBrk="1" latinLnBrk="0" hangingPunct="1">
        <a:spcBef>
          <a:spcPct val="20000"/>
        </a:spcBef>
        <a:buFont typeface="Arial"/>
        <a:buChar char="•"/>
        <a:defRPr sz="2720" kern="1200">
          <a:solidFill>
            <a:schemeClr val="tx1"/>
          </a:solidFill>
          <a:latin typeface="+mn-lt"/>
          <a:ea typeface="+mn-ea"/>
          <a:cs typeface="+mn-cs"/>
        </a:defRPr>
      </a:lvl9pPr>
    </p:bodyStyle>
    <p:otherStyle>
      <a:defPPr>
        <a:defRPr lang="en-US"/>
      </a:defPPr>
      <a:lvl1pPr marL="0" algn="l" defTabSz="621716" rtl="0" eaLnBrk="1" latinLnBrk="0" hangingPunct="1">
        <a:defRPr sz="2448" kern="1200">
          <a:solidFill>
            <a:schemeClr val="tx1"/>
          </a:solidFill>
          <a:latin typeface="+mn-lt"/>
          <a:ea typeface="+mn-ea"/>
          <a:cs typeface="+mn-cs"/>
        </a:defRPr>
      </a:lvl1pPr>
      <a:lvl2pPr marL="621716" algn="l" defTabSz="621716" rtl="0" eaLnBrk="1" latinLnBrk="0" hangingPunct="1">
        <a:defRPr sz="2448" kern="1200">
          <a:solidFill>
            <a:schemeClr val="tx1"/>
          </a:solidFill>
          <a:latin typeface="+mn-lt"/>
          <a:ea typeface="+mn-ea"/>
          <a:cs typeface="+mn-cs"/>
        </a:defRPr>
      </a:lvl2pPr>
      <a:lvl3pPr marL="1243431" algn="l" defTabSz="621716" rtl="0" eaLnBrk="1" latinLnBrk="0" hangingPunct="1">
        <a:defRPr sz="2448" kern="1200">
          <a:solidFill>
            <a:schemeClr val="tx1"/>
          </a:solidFill>
          <a:latin typeface="+mn-lt"/>
          <a:ea typeface="+mn-ea"/>
          <a:cs typeface="+mn-cs"/>
        </a:defRPr>
      </a:lvl3pPr>
      <a:lvl4pPr marL="1865146" algn="l" defTabSz="621716" rtl="0" eaLnBrk="1" latinLnBrk="0" hangingPunct="1">
        <a:defRPr sz="2448" kern="1200">
          <a:solidFill>
            <a:schemeClr val="tx1"/>
          </a:solidFill>
          <a:latin typeface="+mn-lt"/>
          <a:ea typeface="+mn-ea"/>
          <a:cs typeface="+mn-cs"/>
        </a:defRPr>
      </a:lvl4pPr>
      <a:lvl5pPr marL="2486862" algn="l" defTabSz="621716" rtl="0" eaLnBrk="1" latinLnBrk="0" hangingPunct="1">
        <a:defRPr sz="2448" kern="1200">
          <a:solidFill>
            <a:schemeClr val="tx1"/>
          </a:solidFill>
          <a:latin typeface="+mn-lt"/>
          <a:ea typeface="+mn-ea"/>
          <a:cs typeface="+mn-cs"/>
        </a:defRPr>
      </a:lvl5pPr>
      <a:lvl6pPr marL="3108578" algn="l" defTabSz="621716" rtl="0" eaLnBrk="1" latinLnBrk="0" hangingPunct="1">
        <a:defRPr sz="2448" kern="1200">
          <a:solidFill>
            <a:schemeClr val="tx1"/>
          </a:solidFill>
          <a:latin typeface="+mn-lt"/>
          <a:ea typeface="+mn-ea"/>
          <a:cs typeface="+mn-cs"/>
        </a:defRPr>
      </a:lvl6pPr>
      <a:lvl7pPr marL="3730293" algn="l" defTabSz="621716" rtl="0" eaLnBrk="1" latinLnBrk="0" hangingPunct="1">
        <a:defRPr sz="2448" kern="1200">
          <a:solidFill>
            <a:schemeClr val="tx1"/>
          </a:solidFill>
          <a:latin typeface="+mn-lt"/>
          <a:ea typeface="+mn-ea"/>
          <a:cs typeface="+mn-cs"/>
        </a:defRPr>
      </a:lvl7pPr>
      <a:lvl8pPr marL="4352008" algn="l" defTabSz="621716" rtl="0" eaLnBrk="1" latinLnBrk="0" hangingPunct="1">
        <a:defRPr sz="2448" kern="1200">
          <a:solidFill>
            <a:schemeClr val="tx1"/>
          </a:solidFill>
          <a:latin typeface="+mn-lt"/>
          <a:ea typeface="+mn-ea"/>
          <a:cs typeface="+mn-cs"/>
        </a:defRPr>
      </a:lvl8pPr>
      <a:lvl9pPr marL="4973724" algn="l" defTabSz="621716" rtl="0" eaLnBrk="1" latinLnBrk="0" hangingPunct="1">
        <a:defRPr sz="2448"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765815959"/>
      </p:ext>
    </p:extLst>
  </p:cSld>
  <p:clrMap bg1="lt1" tx1="dk1" bg2="lt2" tx2="dk2" accent1="accent1" accent2="accent2" accent3="accent3" accent4="accent4" accent5="accent5" accent6="accent6" hlink="hlink" folHlink="folHlink"/>
  <p:sldLayoutIdLst>
    <p:sldLayoutId id="2147484541" r:id="rId1"/>
    <p:sldLayoutId id="2147484542" r:id="rId2"/>
    <p:sldLayoutId id="2147484543" r:id="rId3"/>
    <p:sldLayoutId id="2147484544" r:id="rId4"/>
    <p:sldLayoutId id="2147484545" r:id="rId5"/>
    <p:sldLayoutId id="2147484546" r:id="rId6"/>
    <p:sldLayoutId id="2147484547" r:id="rId7"/>
    <p:sldLayoutId id="2147484548" r:id="rId8"/>
    <p:sldLayoutId id="2147484549" r:id="rId9"/>
    <p:sldLayoutId id="2147484550" r:id="rId10"/>
    <p:sldLayoutId id="2147484552" r:id="rId11"/>
    <p:sldLayoutId id="2147484553" r:id="rId12"/>
    <p:sldLayoutId id="2147484555" r:id="rId13"/>
    <p:sldLayoutId id="2147484556" r:id="rId14"/>
    <p:sldLayoutId id="2147484557" r:id="rId15"/>
    <p:sldLayoutId id="2147484558" r:id="rId16"/>
    <p:sldLayoutId id="2147484559" r:id="rId17"/>
    <p:sldLayoutId id="2147484560" r:id="rId18"/>
    <p:sldLayoutId id="2147484562" r:id="rId19"/>
    <p:sldLayoutId id="2147484660" r:id="rId20"/>
    <p:sldLayoutId id="2147484750"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3"/>
          <a:stretch>
            <a:fillRect/>
          </a:stretch>
        </p:blipFill>
        <p:spPr>
          <a:xfrm rot="5400000">
            <a:off x="9489152" y="3050516"/>
            <a:ext cx="6995160" cy="894134"/>
          </a:xfrm>
          <a:prstGeom prst="rect">
            <a:avLst/>
          </a:prstGeom>
        </p:spPr>
      </p:pic>
    </p:spTree>
    <p:extLst>
      <p:ext uri="{BB962C8B-B14F-4D97-AF65-F5344CB8AC3E}">
        <p14:creationId xmlns:p14="http://schemas.microsoft.com/office/powerpoint/2010/main" val="785659052"/>
      </p:ext>
    </p:extLst>
  </p:cSld>
  <p:clrMap bg1="dk1" tx1="lt1" bg2="dk2" tx2="lt2" accent1="accent1" accent2="accent2" accent3="accent3" accent4="accent4" accent5="accent5" accent6="accent6" hlink="hlink" folHlink="folHlink"/>
  <p:sldLayoutIdLst>
    <p:sldLayoutId id="2147484688" r:id="rId1"/>
    <p:sldLayoutId id="2147484689" r:id="rId2"/>
    <p:sldLayoutId id="2147484690" r:id="rId3"/>
    <p:sldLayoutId id="2147484691" r:id="rId4"/>
    <p:sldLayoutId id="2147484692" r:id="rId5"/>
    <p:sldLayoutId id="2147484693" r:id="rId6"/>
    <p:sldLayoutId id="2147484694" r:id="rId7"/>
    <p:sldLayoutId id="2147484695" r:id="rId8"/>
    <p:sldLayoutId id="2147484696" r:id="rId9"/>
    <p:sldLayoutId id="2147484697" r:id="rId10"/>
    <p:sldLayoutId id="2147484698" r:id="rId11"/>
    <p:sldLayoutId id="2147484699" r:id="rId12"/>
    <p:sldLayoutId id="2147484702" r:id="rId13"/>
    <p:sldLayoutId id="2147484703" r:id="rId14"/>
    <p:sldLayoutId id="2147484704" r:id="rId15"/>
    <p:sldLayoutId id="2147484705" r:id="rId16"/>
    <p:sldLayoutId id="2147484706" r:id="rId17"/>
    <p:sldLayoutId id="2147484707" r:id="rId18"/>
    <p:sldLayoutId id="2147484708" r:id="rId19"/>
    <p:sldLayoutId id="2147484709" r:id="rId20"/>
    <p:sldLayoutId id="2147484710" r:id="rId21"/>
  </p:sldLayoutIdLst>
  <p:transition>
    <p:fade/>
  </p:transition>
  <p:txStyles>
    <p:titleStyle>
      <a:lvl1pPr algn="l" defTabSz="932205" rtl="0" eaLnBrk="1" latinLnBrk="0" hangingPunct="1">
        <a:lnSpc>
          <a:spcPct val="90000"/>
        </a:lnSpc>
        <a:spcBef>
          <a:spcPct val="0"/>
        </a:spcBef>
        <a:buNone/>
        <a:defRPr lang="en-US" sz="53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37494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371796" y="3072300"/>
            <a:ext cx="6995160" cy="849927"/>
          </a:xfrm>
          <a:prstGeom prst="rect">
            <a:avLst/>
          </a:prstGeom>
        </p:spPr>
      </p:pic>
    </p:spTree>
    <p:extLst>
      <p:ext uri="{BB962C8B-B14F-4D97-AF65-F5344CB8AC3E}">
        <p14:creationId xmlns:p14="http://schemas.microsoft.com/office/powerpoint/2010/main" val="1290975755"/>
      </p:ext>
    </p:extLst>
  </p:cSld>
  <p:clrMap bg1="lt1" tx1="dk1" bg2="lt2" tx2="dk2" accent1="accent1" accent2="accent2" accent3="accent3" accent4="accent4" accent5="accent5" accent6="accent6" hlink="hlink" folHlink="folHlink"/>
  <p:sldLayoutIdLst>
    <p:sldLayoutId id="2147484713" r:id="rId1"/>
    <p:sldLayoutId id="2147484714" r:id="rId2"/>
    <p:sldLayoutId id="2147484715" r:id="rId3"/>
    <p:sldLayoutId id="2147484716" r:id="rId4"/>
    <p:sldLayoutId id="2147484717" r:id="rId5"/>
    <p:sldLayoutId id="2147484718" r:id="rId6"/>
    <p:sldLayoutId id="2147484719" r:id="rId7"/>
    <p:sldLayoutId id="2147484720" r:id="rId8"/>
    <p:sldLayoutId id="2147484721" r:id="rId9"/>
    <p:sldLayoutId id="2147484722" r:id="rId10"/>
    <p:sldLayoutId id="2147484723" r:id="rId11"/>
    <p:sldLayoutId id="2147484724" r:id="rId12"/>
    <p:sldLayoutId id="2147484726" r:id="rId13"/>
    <p:sldLayoutId id="2147484727" r:id="rId14"/>
    <p:sldLayoutId id="2147484728" r:id="rId15"/>
    <p:sldLayoutId id="2147484729" r:id="rId16"/>
    <p:sldLayoutId id="2147484730" r:id="rId17"/>
    <p:sldLayoutId id="2147484732" r:id="rId18"/>
    <p:sldLayoutId id="2147484733" r:id="rId19"/>
    <p:sldLayoutId id="2147484920" r:id="rId20"/>
  </p:sldLayoutIdLst>
  <p:transition>
    <p:fade/>
  </p:transition>
  <p:hf sldNum="0" hdr="0" ftr="0" dt="0"/>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47"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22"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9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68"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AD1B485A-E351-9C44-BB86-A4D427C3F1D8}" type="datetimeFigureOut">
              <a:rPr lang="en-US" smtClean="0">
                <a:solidFill>
                  <a:prstClr val="white">
                    <a:tint val="75000"/>
                  </a:prstClr>
                </a:solidFill>
              </a:rPr>
              <a:pPr/>
              <a:t>2/11/18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35742228"/>
      </p:ext>
    </p:extLst>
  </p:cSld>
  <p:clrMap bg1="dk1" tx1="lt1" bg2="dk2" tx2="lt2" accent1="accent1" accent2="accent2" accent3="accent3" accent4="accent4" accent5="accent5" accent6="accent6" hlink="hlink" folHlink="folHlink"/>
  <p:sldLayoutIdLst>
    <p:sldLayoutId id="2147484752" r:id="rId1"/>
    <p:sldLayoutId id="2147484753" r:id="rId2"/>
    <p:sldLayoutId id="2147484754" r:id="rId3"/>
    <p:sldLayoutId id="2147484755" r:id="rId4"/>
    <p:sldLayoutId id="2147484756" r:id="rId5"/>
    <p:sldLayoutId id="2147484757" r:id="rId6"/>
    <p:sldLayoutId id="2147484758" r:id="rId7"/>
    <p:sldLayoutId id="2147484759" r:id="rId8"/>
    <p:sldLayoutId id="2147484760" r:id="rId9"/>
    <p:sldLayoutId id="2147484761" r:id="rId10"/>
    <p:sldLayoutId id="2147484762" r:id="rId11"/>
    <p:sldLayoutId id="2147484763"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6"/>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4055467626"/>
      </p:ext>
    </p:extLst>
  </p:cSld>
  <p:clrMap bg1="dk1" tx1="lt1" bg2="dk2" tx2="lt2" accent1="accent1" accent2="accent2" accent3="accent3" accent4="accent4" accent5="accent5" accent6="accent6" hlink="hlink" folHlink="folHlink"/>
  <p:sldLayoutIdLst>
    <p:sldLayoutId id="2147484809" r:id="rId1"/>
    <p:sldLayoutId id="2147484810" r:id="rId2"/>
    <p:sldLayoutId id="2147484811" r:id="rId3"/>
    <p:sldLayoutId id="2147484812" r:id="rId4"/>
    <p:sldLayoutId id="2147484813" r:id="rId5"/>
    <p:sldLayoutId id="2147484814" r:id="rId6"/>
    <p:sldLayoutId id="2147484815" r:id="rId7"/>
    <p:sldLayoutId id="2147484816" r:id="rId8"/>
    <p:sldLayoutId id="2147484817" r:id="rId9"/>
    <p:sldLayoutId id="2147484819" r:id="rId10"/>
    <p:sldLayoutId id="2147484820" r:id="rId11"/>
    <p:sldLayoutId id="2147484821" r:id="rId12"/>
    <p:sldLayoutId id="2147484822" r:id="rId13"/>
    <p:sldLayoutId id="2147484823" r:id="rId1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19"/>
            </p:custDataLst>
          </p:nvPr>
        </p:nvSpPr>
        <p:spPr bwMode="auto">
          <a:xfrm>
            <a:off x="-1681400" y="744"/>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197</a:t>
            </a:r>
          </a:p>
        </p:txBody>
      </p:sp>
      <p:sp>
        <p:nvSpPr>
          <p:cNvPr id="46" name="Rectangle 45"/>
          <p:cNvSpPr/>
          <p:nvPr userDrawn="1">
            <p:custDataLst>
              <p:tags r:id="rId20"/>
            </p:custDataLst>
          </p:nvPr>
        </p:nvSpPr>
        <p:spPr bwMode="auto">
          <a:xfrm>
            <a:off x="-1133720" y="744"/>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143</a:t>
            </a:r>
          </a:p>
        </p:txBody>
      </p:sp>
      <p:sp>
        <p:nvSpPr>
          <p:cNvPr id="47" name="Rectangle 46"/>
          <p:cNvSpPr/>
          <p:nvPr userDrawn="1">
            <p:custDataLst>
              <p:tags r:id="rId21"/>
            </p:custDataLst>
          </p:nvPr>
        </p:nvSpPr>
        <p:spPr bwMode="auto">
          <a:xfrm>
            <a:off x="-576884" y="744"/>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32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endParaRPr lang="en-US" sz="899" kern="0" dirty="0">
              <a:solidFill>
                <a:srgbClr val="FFFFFF"/>
              </a:solidFill>
              <a:ea typeface="Segoe UI" pitchFamily="34" charset="0"/>
              <a:cs typeface="Segoe UI" pitchFamily="34" charset="0"/>
            </a:endParaRPr>
          </a:p>
        </p:txBody>
      </p:sp>
      <p:sp>
        <p:nvSpPr>
          <p:cNvPr id="48" name="Rectangle 47"/>
          <p:cNvSpPr/>
          <p:nvPr userDrawn="1">
            <p:custDataLst>
              <p:tags r:id="rId22"/>
            </p:custDataLst>
          </p:nvPr>
        </p:nvSpPr>
        <p:spPr bwMode="auto">
          <a:xfrm>
            <a:off x="-1681290" y="1103973"/>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204</a:t>
            </a:r>
          </a:p>
        </p:txBody>
      </p:sp>
      <p:sp>
        <p:nvSpPr>
          <p:cNvPr id="49" name="Rectangle 48"/>
          <p:cNvSpPr/>
          <p:nvPr userDrawn="1">
            <p:custDataLst>
              <p:tags r:id="rId23"/>
            </p:custDataLst>
          </p:nvPr>
        </p:nvSpPr>
        <p:spPr bwMode="auto">
          <a:xfrm>
            <a:off x="-1133840" y="1103973"/>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178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148</a:t>
            </a:r>
          </a:p>
        </p:txBody>
      </p:sp>
      <p:sp>
        <p:nvSpPr>
          <p:cNvPr id="50" name="Rectangle 49"/>
          <p:cNvSpPr/>
          <p:nvPr userDrawn="1">
            <p:custDataLst>
              <p:tags r:id="rId24"/>
            </p:custDataLst>
          </p:nvPr>
        </p:nvSpPr>
        <p:spPr bwMode="auto">
          <a:xfrm>
            <a:off x="-576866" y="1103973"/>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p:txBody>
      </p:sp>
      <p:sp>
        <p:nvSpPr>
          <p:cNvPr id="51" name="Rectangle 50"/>
          <p:cNvSpPr/>
          <p:nvPr userDrawn="1">
            <p:custDataLst>
              <p:tags r:id="rId25"/>
            </p:custDataLst>
          </p:nvPr>
        </p:nvSpPr>
        <p:spPr bwMode="auto">
          <a:xfrm>
            <a:off x="-1671155"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a:t>
            </a:r>
          </a:p>
        </p:txBody>
      </p:sp>
      <p:sp>
        <p:nvSpPr>
          <p:cNvPr id="52" name="Rectangle 51"/>
          <p:cNvSpPr/>
          <p:nvPr userDrawn="1">
            <p:custDataLst>
              <p:tags r:id="rId26"/>
            </p:custDataLst>
          </p:nvPr>
        </p:nvSpPr>
        <p:spPr bwMode="auto">
          <a:xfrm>
            <a:off x="-1122238"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127</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3" name="Rectangle 52"/>
          <p:cNvSpPr/>
          <p:nvPr userDrawn="1">
            <p:custDataLst>
              <p:tags r:id="rId27"/>
            </p:custDataLst>
          </p:nvPr>
        </p:nvSpPr>
        <p:spPr bwMode="auto">
          <a:xfrm>
            <a:off x="-566729"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138</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4" name="Rectangle 53"/>
          <p:cNvSpPr/>
          <p:nvPr userDrawn="1">
            <p:custDataLst>
              <p:tags r:id="rId28"/>
            </p:custDataLst>
          </p:nvPr>
        </p:nvSpPr>
        <p:spPr bwMode="auto">
          <a:xfrm>
            <a:off x="-1692161"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5" name="Rectangle 54"/>
          <p:cNvSpPr/>
          <p:nvPr userDrawn="1">
            <p:custDataLst>
              <p:tags r:id="rId29"/>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p:txBody>
      </p:sp>
      <p:sp>
        <p:nvSpPr>
          <p:cNvPr id="56" name="Rectangle 55"/>
          <p:cNvSpPr/>
          <p:nvPr userDrawn="1">
            <p:custDataLst>
              <p:tags r:id="rId30"/>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60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7" name="Rectangle 56"/>
          <p:cNvSpPr/>
          <p:nvPr userDrawn="1">
            <p:custDataLst>
              <p:tags r:id="rId31"/>
            </p:custDataLst>
          </p:nvPr>
        </p:nvSpPr>
        <p:spPr bwMode="auto">
          <a:xfrm>
            <a:off x="-1683904" y="4403051"/>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244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208</a:t>
            </a:r>
          </a:p>
        </p:txBody>
      </p:sp>
      <p:sp>
        <p:nvSpPr>
          <p:cNvPr id="58" name="Rectangle 57"/>
          <p:cNvSpPr/>
          <p:nvPr userDrawn="1">
            <p:custDataLst>
              <p:tags r:id="rId32"/>
            </p:custDataLst>
          </p:nvPr>
        </p:nvSpPr>
        <p:spPr bwMode="auto">
          <a:xfrm>
            <a:off x="-1130213" y="4403051"/>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236</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p:txBody>
      </p:sp>
      <p:sp>
        <p:nvSpPr>
          <p:cNvPr id="59" name="Rectangle 58"/>
          <p:cNvSpPr/>
          <p:nvPr userDrawn="1">
            <p:custDataLst>
              <p:tags r:id="rId33"/>
            </p:custDataLst>
          </p:nvPr>
        </p:nvSpPr>
        <p:spPr bwMode="auto">
          <a:xfrm>
            <a:off x="-581452" y="4403051"/>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158</a:t>
            </a:r>
          </a:p>
        </p:txBody>
      </p:sp>
      <p:sp>
        <p:nvSpPr>
          <p:cNvPr id="60" name="Rectangle 59"/>
          <p:cNvSpPr/>
          <p:nvPr userDrawn="1">
            <p:custDataLst>
              <p:tags r:id="rId34"/>
            </p:custDataLst>
          </p:nvPr>
        </p:nvSpPr>
        <p:spPr bwMode="auto">
          <a:xfrm>
            <a:off x="-1681290" y="556311"/>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194</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233</a:t>
            </a:r>
          </a:p>
        </p:txBody>
      </p:sp>
      <p:sp>
        <p:nvSpPr>
          <p:cNvPr id="61" name="Rectangle 60"/>
          <p:cNvSpPr/>
          <p:nvPr userDrawn="1">
            <p:custDataLst>
              <p:tags r:id="rId35"/>
            </p:custDataLst>
          </p:nvPr>
        </p:nvSpPr>
        <p:spPr bwMode="auto">
          <a:xfrm>
            <a:off x="-1133839" y="556303"/>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242</a:t>
            </a:r>
          </a:p>
        </p:txBody>
      </p:sp>
      <p:sp>
        <p:nvSpPr>
          <p:cNvPr id="62" name="Rectangle 61"/>
          <p:cNvSpPr/>
          <p:nvPr userDrawn="1">
            <p:custDataLst>
              <p:tags r:id="rId36"/>
            </p:custDataLst>
          </p:nvPr>
        </p:nvSpPr>
        <p:spPr bwMode="auto">
          <a:xfrm>
            <a:off x="-576884" y="556311"/>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198</a:t>
            </a:r>
          </a:p>
        </p:txBody>
      </p:sp>
      <p:sp>
        <p:nvSpPr>
          <p:cNvPr id="63" name="Rectangle 62"/>
          <p:cNvSpPr/>
          <p:nvPr userDrawn="1">
            <p:custDataLst>
              <p:tags r:id="rId37"/>
            </p:custDataLst>
          </p:nvPr>
        </p:nvSpPr>
        <p:spPr bwMode="auto">
          <a:xfrm>
            <a:off x="-1681539" y="1659531"/>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p:txBody>
      </p:sp>
      <p:sp>
        <p:nvSpPr>
          <p:cNvPr id="64" name="Rectangle 63"/>
          <p:cNvSpPr/>
          <p:nvPr userDrawn="1">
            <p:custDataLst>
              <p:tags r:id="rId38"/>
            </p:custDataLst>
          </p:nvPr>
        </p:nvSpPr>
        <p:spPr bwMode="auto">
          <a:xfrm>
            <a:off x="-1132924" y="1659531"/>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73</a:t>
            </a:r>
          </a:p>
        </p:txBody>
      </p:sp>
      <p:sp>
        <p:nvSpPr>
          <p:cNvPr id="65" name="Rectangle 64"/>
          <p:cNvSpPr/>
          <p:nvPr userDrawn="1">
            <p:custDataLst>
              <p:tags r:id="rId39"/>
            </p:custDataLst>
          </p:nvPr>
        </p:nvSpPr>
        <p:spPr bwMode="auto">
          <a:xfrm>
            <a:off x="-576884" y="1659531"/>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66" name="Rectangle 65"/>
          <p:cNvSpPr/>
          <p:nvPr userDrawn="1">
            <p:custDataLst>
              <p:tags r:id="rId40"/>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p:txBody>
      </p:sp>
      <p:sp>
        <p:nvSpPr>
          <p:cNvPr id="67" name="Rectangle 66"/>
          <p:cNvSpPr/>
          <p:nvPr userDrawn="1">
            <p:custDataLst>
              <p:tags r:id="rId41"/>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68" name="Rectangle 67"/>
          <p:cNvSpPr/>
          <p:nvPr userDrawn="1">
            <p:custDataLst>
              <p:tags r:id="rId42"/>
            </p:custDataLst>
          </p:nvPr>
        </p:nvSpPr>
        <p:spPr bwMode="auto">
          <a:xfrm>
            <a:off x="-585200"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209</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22</a:t>
            </a:r>
          </a:p>
          <a:p>
            <a:pPr defTabSz="698425" fontAlgn="base">
              <a:lnSpc>
                <a:spcPct val="90000"/>
              </a:lnSpc>
              <a:spcBef>
                <a:spcPct val="0"/>
              </a:spcBef>
              <a:spcAft>
                <a:spcPct val="0"/>
              </a:spcAft>
              <a:defRPr/>
            </a:pPr>
            <a:endParaRPr lang="en-US" sz="899" kern="0" dirty="0">
              <a:solidFill>
                <a:prstClr val="black"/>
              </a:solidFill>
              <a:ea typeface="Segoe UI" pitchFamily="34" charset="0"/>
              <a:cs typeface="Segoe UI" pitchFamily="34" charset="0"/>
            </a:endParaRPr>
          </a:p>
        </p:txBody>
      </p:sp>
      <p:sp>
        <p:nvSpPr>
          <p:cNvPr id="69" name="Rectangle 68"/>
          <p:cNvSpPr/>
          <p:nvPr userDrawn="1">
            <p:custDataLst>
              <p:tags r:id="rId43"/>
            </p:custDataLst>
          </p:nvPr>
        </p:nvSpPr>
        <p:spPr bwMode="auto">
          <a:xfrm>
            <a:off x="-1692163" y="3857221"/>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221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70" name="Rectangle 69"/>
          <p:cNvSpPr/>
          <p:nvPr userDrawn="1">
            <p:custDataLst>
              <p:tags r:id="rId44"/>
            </p:custDataLst>
          </p:nvPr>
        </p:nvSpPr>
        <p:spPr bwMode="auto">
          <a:xfrm>
            <a:off x="-1136127" y="3857221"/>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232</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17</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p:txBody>
      </p:sp>
      <p:sp>
        <p:nvSpPr>
          <p:cNvPr id="71" name="Rectangle 70"/>
          <p:cNvSpPr/>
          <p:nvPr userDrawn="1">
            <p:custDataLst>
              <p:tags r:id="rId45"/>
            </p:custDataLst>
          </p:nvPr>
        </p:nvSpPr>
        <p:spPr bwMode="auto">
          <a:xfrm>
            <a:off x="-579309" y="3857221"/>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26</a:t>
            </a:r>
          </a:p>
        </p:txBody>
      </p:sp>
      <p:sp>
        <p:nvSpPr>
          <p:cNvPr id="72" name="Rectangle 71"/>
          <p:cNvSpPr/>
          <p:nvPr userDrawn="1">
            <p:custDataLst>
              <p:tags r:id="rId46"/>
            </p:custDataLst>
          </p:nvPr>
        </p:nvSpPr>
        <p:spPr bwMode="auto">
          <a:xfrm>
            <a:off x="-1683907" y="4957631"/>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79</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150</a:t>
            </a:r>
          </a:p>
        </p:txBody>
      </p:sp>
      <p:sp>
        <p:nvSpPr>
          <p:cNvPr id="73" name="Rectangle 72"/>
          <p:cNvSpPr/>
          <p:nvPr userDrawn="1">
            <p:custDataLst>
              <p:tags r:id="rId47"/>
            </p:custDataLst>
          </p:nvPr>
        </p:nvSpPr>
        <p:spPr bwMode="auto">
          <a:xfrm>
            <a:off x="-1129734" y="4957631"/>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33</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122</a:t>
            </a:r>
          </a:p>
        </p:txBody>
      </p:sp>
      <p:sp>
        <p:nvSpPr>
          <p:cNvPr id="74" name="Rectangle 73"/>
          <p:cNvSpPr/>
          <p:nvPr userDrawn="1">
            <p:custDataLst>
              <p:tags r:id="rId48"/>
            </p:custDataLst>
          </p:nvPr>
        </p:nvSpPr>
        <p:spPr bwMode="auto">
          <a:xfrm>
            <a:off x="-581454" y="4957631"/>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68</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89</a:t>
            </a:r>
          </a:p>
        </p:txBody>
      </p:sp>
      <p:sp>
        <p:nvSpPr>
          <p:cNvPr id="75" name="Rectangle 74"/>
          <p:cNvSpPr/>
          <p:nvPr userDrawn="1">
            <p:custDataLst>
              <p:tags r:id="rId49"/>
            </p:custDataLst>
          </p:nvPr>
        </p:nvSpPr>
        <p:spPr bwMode="auto">
          <a:xfrm>
            <a:off x="-1129642" y="5504244"/>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p:txBody>
      </p:sp>
      <p:sp>
        <p:nvSpPr>
          <p:cNvPr id="76" name="Rectangle 75"/>
          <p:cNvSpPr/>
          <p:nvPr userDrawn="1">
            <p:custDataLst>
              <p:tags r:id="rId50"/>
            </p:custDataLst>
          </p:nvPr>
        </p:nvSpPr>
        <p:spPr bwMode="auto">
          <a:xfrm>
            <a:off x="-581360" y="5504244"/>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p:txBody>
      </p:sp>
      <p:sp>
        <p:nvSpPr>
          <p:cNvPr id="77" name="Rectangle 76"/>
          <p:cNvSpPr/>
          <p:nvPr userDrawn="1">
            <p:custDataLst>
              <p:tags r:id="rId51"/>
            </p:custDataLst>
          </p:nvPr>
        </p:nvSpPr>
        <p:spPr bwMode="auto">
          <a:xfrm>
            <a:off x="-1141894" y="6052900"/>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p:txBody>
      </p:sp>
      <p:sp>
        <p:nvSpPr>
          <p:cNvPr id="78" name="Rectangle 77"/>
          <p:cNvSpPr/>
          <p:nvPr userDrawn="1">
            <p:custDataLst>
              <p:tags r:id="rId52"/>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p:txBody>
      </p:sp>
      <p:sp>
        <p:nvSpPr>
          <p:cNvPr id="79" name="Rectangle 78"/>
          <p:cNvSpPr/>
          <p:nvPr userDrawn="1">
            <p:custDataLst>
              <p:tags r:id="rId53"/>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80" name="Rectangle 79"/>
          <p:cNvSpPr/>
          <p:nvPr userDrawn="1">
            <p:custDataLst>
              <p:tags r:id="rId54"/>
            </p:custDataLst>
          </p:nvPr>
        </p:nvSpPr>
        <p:spPr bwMode="auto">
          <a:xfrm>
            <a:off x="-1683905" y="5504236"/>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p:txBody>
      </p:sp>
      <p:sp>
        <p:nvSpPr>
          <p:cNvPr id="81" name="Rectangle 80"/>
          <p:cNvSpPr/>
          <p:nvPr userDrawn="1">
            <p:custDataLst>
              <p:tags r:id="rId55"/>
            </p:custDataLst>
          </p:nvPr>
        </p:nvSpPr>
        <p:spPr bwMode="auto">
          <a:xfrm>
            <a:off x="-1144617" y="6766561"/>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82" name="Rectangle 81"/>
          <p:cNvSpPr/>
          <p:nvPr userDrawn="1">
            <p:custDataLst>
              <p:tags r:id="rId56"/>
            </p:custDataLst>
          </p:nvPr>
        </p:nvSpPr>
        <p:spPr bwMode="auto">
          <a:xfrm>
            <a:off x="-1695386" y="6766561"/>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p:txBody>
      </p:sp>
      <p:sp>
        <p:nvSpPr>
          <p:cNvPr id="83" name="Rectangle 82"/>
          <p:cNvSpPr/>
          <p:nvPr userDrawn="1">
            <p:custDataLst>
              <p:tags r:id="rId57"/>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166</a:t>
            </a:r>
          </a:p>
        </p:txBody>
      </p:sp>
    </p:spTree>
    <p:extLst>
      <p:ext uri="{BB962C8B-B14F-4D97-AF65-F5344CB8AC3E}">
        <p14:creationId xmlns:p14="http://schemas.microsoft.com/office/powerpoint/2010/main" val="2345420763"/>
      </p:ext>
    </p:extLst>
  </p:cSld>
  <p:clrMap bg1="lt1" tx1="dk1" bg2="lt2" tx2="dk2" accent1="accent1" accent2="accent2" accent3="accent3" accent4="accent4" accent5="accent5" accent6="accent6" hlink="hlink" folHlink="folHlink"/>
  <p:sldLayoutIdLst>
    <p:sldLayoutId id="2147484846" r:id="rId1"/>
    <p:sldLayoutId id="2147484847" r:id="rId2"/>
    <p:sldLayoutId id="2147484848" r:id="rId3"/>
    <p:sldLayoutId id="2147484849" r:id="rId4"/>
    <p:sldLayoutId id="2147484850" r:id="rId5"/>
    <p:sldLayoutId id="2147484851" r:id="rId6"/>
    <p:sldLayoutId id="2147484852" r:id="rId7"/>
    <p:sldLayoutId id="2147484854" r:id="rId8"/>
    <p:sldLayoutId id="2147484855" r:id="rId9"/>
    <p:sldLayoutId id="2147484858" r:id="rId10"/>
    <p:sldLayoutId id="2147484859" r:id="rId11"/>
    <p:sldLayoutId id="2147484860" r:id="rId12"/>
    <p:sldLayoutId id="2147484861" r:id="rId13"/>
    <p:sldLayoutId id="2147484862" r:id="rId14"/>
    <p:sldLayoutId id="2147484863" r:id="rId15"/>
    <p:sldLayoutId id="2147484865" r:id="rId16"/>
    <p:sldLayoutId id="2147484866" r:id="rId17"/>
  </p:sldLayoutIdLst>
  <p:transition>
    <p:fade/>
  </p:transition>
  <p:txStyles>
    <p:titleStyle>
      <a:lvl1pPr algn="l" defTabSz="932563" rtl="0" eaLnBrk="1" latinLnBrk="0" hangingPunct="1">
        <a:lnSpc>
          <a:spcPct val="90000"/>
        </a:lnSpc>
        <a:spcBef>
          <a:spcPct val="0"/>
        </a:spcBef>
        <a:buNone/>
        <a:defRPr lang="en-US" sz="4799" b="0" kern="1200" cap="none" spc="-70" baseline="0" dirty="0" smtClean="0">
          <a:ln w="3175">
            <a:noFill/>
          </a:ln>
          <a:solidFill>
            <a:srgbClr val="0072C6"/>
          </a:soli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112"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74640" y="1212852"/>
            <a:ext cx="11887200" cy="2092325"/>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2"/>
            <a:ext cx="3937000" cy="136525"/>
          </a:xfrm>
          <a:prstGeom prst="rect">
            <a:avLst/>
          </a:prstGeom>
        </p:spPr>
        <p:txBody>
          <a:bodyPr vert="horz" lIns="0" tIns="0" rIns="91440" bIns="0" rtlCol="0" anchor="ctr"/>
          <a:lstStyle>
            <a:lvl1pPr marL="0" algn="l" defTabSz="932384" rtl="0" eaLnBrk="1" fontAlgn="auto" latinLnBrk="0" hangingPunct="1">
              <a:spcBef>
                <a:spcPts val="0"/>
              </a:spcBef>
              <a:spcAft>
                <a:spcPts val="0"/>
              </a:spcAft>
              <a:defRPr lang="en-US" sz="900"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595102" y="6565902"/>
            <a:ext cx="566738" cy="136525"/>
          </a:xfrm>
          <a:prstGeom prst="rect">
            <a:avLst/>
          </a:prstGeom>
        </p:spPr>
        <p:txBody>
          <a:bodyPr vert="horz" wrap="square" lIns="91440" tIns="0" rIns="0" bIns="0" numCol="1" anchor="ctr" anchorCtr="0" compatLnSpc="1">
            <a:prstTxWarp prst="textNoShape">
              <a:avLst/>
            </a:prstTxWarp>
          </a:bodyPr>
          <a:lstStyle>
            <a:lvl1pPr algn="r">
              <a:defRPr sz="900">
                <a:solidFill>
                  <a:srgbClr val="505050"/>
                </a:solidFill>
              </a:defRPr>
            </a:lvl1pPr>
          </a:lstStyle>
          <a:p>
            <a:pPr defTabSz="932563"/>
            <a:fld id="{83758903-653A-7442-ACA2-36E6579F0BEB}" type="slidenum">
              <a:rPr lang="en-US" smtClean="0"/>
              <a:pPr defTabSz="932563"/>
              <a:t>‹#›</a:t>
            </a:fld>
            <a:endParaRPr lang="en-US"/>
          </a:p>
        </p:txBody>
      </p:sp>
    </p:spTree>
    <p:extLst>
      <p:ext uri="{BB962C8B-B14F-4D97-AF65-F5344CB8AC3E}">
        <p14:creationId xmlns:p14="http://schemas.microsoft.com/office/powerpoint/2010/main" val="919701429"/>
      </p:ext>
    </p:extLst>
  </p:cSld>
  <p:clrMap bg1="lt1" tx1="dk1" bg2="lt2" tx2="dk2" accent1="accent1" accent2="accent2" accent3="accent3" accent4="accent4" accent5="accent5" accent6="accent6" hlink="hlink" folHlink="folHlink"/>
  <p:sldLayoutIdLst>
    <p:sldLayoutId id="2147484869" r:id="rId1"/>
    <p:sldLayoutId id="2147484870" r:id="rId2"/>
    <p:sldLayoutId id="2147484871" r:id="rId3"/>
    <p:sldLayoutId id="2147484874" r:id="rId4"/>
    <p:sldLayoutId id="2147484878" r:id="rId5"/>
    <p:sldLayoutId id="2147484880" r:id="rId6"/>
    <p:sldLayoutId id="2147484881" r:id="rId7"/>
    <p:sldLayoutId id="2147484916" r:id="rId8"/>
    <p:sldLayoutId id="2147484918" r:id="rId9"/>
    <p:sldLayoutId id="2147484919" r:id="rId10"/>
  </p:sldLayoutIdLst>
  <p:transition>
    <p:fade/>
  </p:transition>
  <p:txStyles>
    <p:titleStyle>
      <a:lvl1pPr algn="l" defTabSz="931505" rtl="0" eaLnBrk="0" fontAlgn="base" hangingPunct="0">
        <a:lnSpc>
          <a:spcPct val="90000"/>
        </a:lnSpc>
        <a:spcBef>
          <a:spcPct val="0"/>
        </a:spcBef>
        <a:spcAft>
          <a:spcPct val="0"/>
        </a:spcAft>
        <a:defRPr lang="en-US" sz="5198" kern="1200" spc="-102" dirty="0">
          <a:ln w="3175">
            <a:noFill/>
          </a:ln>
          <a:solidFill>
            <a:schemeClr val="tx2"/>
          </a:solidFill>
          <a:latin typeface="+mj-lt"/>
          <a:ea typeface="ＭＳ Ｐゴシック" charset="0"/>
          <a:cs typeface="Segoe UI" pitchFamily="34" charset="0"/>
        </a:defRPr>
      </a:lvl1pPr>
      <a:lvl2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2pPr>
      <a:lvl3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3pPr>
      <a:lvl4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4pPr>
      <a:lvl5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5pPr>
      <a:lvl6pPr marL="457024"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6pPr>
      <a:lvl7pPr marL="914049"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7pPr>
      <a:lvl8pPr marL="1371073"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8pPr>
      <a:lvl9pPr marL="1828098"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9pPr>
    </p:titleStyle>
    <p:bodyStyle>
      <a:lvl1pPr marL="342768" indent="-342768" algn="l" defTabSz="931505" rtl="0" eaLnBrk="0" fontAlgn="base" hangingPunct="0">
        <a:lnSpc>
          <a:spcPct val="90000"/>
        </a:lnSpc>
        <a:spcBef>
          <a:spcPct val="20000"/>
        </a:spcBef>
        <a:spcAft>
          <a:spcPct val="0"/>
        </a:spcAft>
        <a:buSzPct val="90000"/>
        <a:buFont typeface="Arial" charset="0"/>
        <a:buChar char="•"/>
        <a:defRPr sz="3998" kern="1200">
          <a:solidFill>
            <a:schemeClr val="tx2"/>
          </a:solidFill>
          <a:latin typeface="+mj-lt"/>
          <a:ea typeface="ＭＳ Ｐゴシック" charset="0"/>
          <a:cs typeface="ＭＳ Ｐゴシック" charset="0"/>
        </a:defRPr>
      </a:lvl1pPr>
      <a:lvl2pPr marL="583975" indent="-241206" algn="l" defTabSz="931505" rtl="0" eaLnBrk="0" fontAlgn="base" hangingPunct="0">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792" indent="-228513" algn="l" defTabSz="931505" rtl="0" eaLnBrk="0" fontAlgn="base" hangingPunct="0">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305"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6817"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6"/>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123386652"/>
      </p:ext>
    </p:extLst>
  </p:cSld>
  <p:clrMap bg1="dk1" tx1="lt1" bg2="dk2" tx2="lt2" accent1="accent1" accent2="accent2" accent3="accent3" accent4="accent4" accent5="accent5" accent6="accent6" hlink="hlink" folHlink="folHlink"/>
  <p:sldLayoutIdLst>
    <p:sldLayoutId id="2147484887" r:id="rId1"/>
    <p:sldLayoutId id="2147484888" r:id="rId2"/>
    <p:sldLayoutId id="2147484889" r:id="rId3"/>
    <p:sldLayoutId id="2147484890" r:id="rId4"/>
    <p:sldLayoutId id="2147484891" r:id="rId5"/>
    <p:sldLayoutId id="2147484892" r:id="rId6"/>
    <p:sldLayoutId id="2147484893" r:id="rId7"/>
    <p:sldLayoutId id="2147484894" r:id="rId8"/>
    <p:sldLayoutId id="2147484895" r:id="rId9"/>
    <p:sldLayoutId id="2147484897" r:id="rId10"/>
    <p:sldLayoutId id="2147484898" r:id="rId11"/>
    <p:sldLayoutId id="2147484899" r:id="rId12"/>
    <p:sldLayoutId id="2147484900" r:id="rId13"/>
    <p:sldLayoutId id="2147484901" r:id="rId1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0" Type="http://schemas.microsoft.com/office/2007/relationships/hdphoto" Target="../media/hdphoto2.wdp"/><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4" Type="http://schemas.microsoft.com/office/2007/relationships/hdphoto" Target="../media/hdphoto3.wdp"/><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1" Type="http://schemas.openxmlformats.org/officeDocument/2006/relationships/slideLayout" Target="../slideLayouts/slideLayout38.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4.xml"/><Relationship Id="rId3" Type="http://schemas.openxmlformats.org/officeDocument/2006/relationships/image" Target="../media/image42.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5.xml"/><Relationship Id="rId3" Type="http://schemas.openxmlformats.org/officeDocument/2006/relationships/image" Target="../media/image43.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16.xml"/><Relationship Id="rId3" Type="http://schemas.openxmlformats.org/officeDocument/2006/relationships/image" Target="../media/image44.tiff"/></Relationships>
</file>

<file path=ppt/slides/_rels/slide21.xml.rels><?xml version="1.0" encoding="UTF-8" standalone="yes"?>
<Relationships xmlns="http://schemas.openxmlformats.org/package/2006/relationships"><Relationship Id="rId3" Type="http://schemas.openxmlformats.org/officeDocument/2006/relationships/image" Target="../media/image45.jpg"/><Relationship Id="rId4" Type="http://schemas.openxmlformats.org/officeDocument/2006/relationships/image" Target="../media/image46.jpg"/><Relationship Id="rId1" Type="http://schemas.openxmlformats.org/officeDocument/2006/relationships/slideLayout" Target="../slideLayouts/slideLayout87.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image" Target="../media/image50.tiff"/><Relationship Id="rId4" Type="http://schemas.openxmlformats.org/officeDocument/2006/relationships/image" Target="../media/image51.tiff"/><Relationship Id="rId5" Type="http://schemas.openxmlformats.org/officeDocument/2006/relationships/image" Target="../media/image52.tiff"/><Relationship Id="rId6" Type="http://schemas.openxmlformats.org/officeDocument/2006/relationships/image" Target="../media/image53.tiff"/><Relationship Id="rId7" Type="http://schemas.openxmlformats.org/officeDocument/2006/relationships/image" Target="../media/image54.tiff"/><Relationship Id="rId8" Type="http://schemas.openxmlformats.org/officeDocument/2006/relationships/image" Target="../media/image55.tiff"/><Relationship Id="rId9" Type="http://schemas.openxmlformats.org/officeDocument/2006/relationships/image" Target="../media/image56.tiff"/><Relationship Id="rId1" Type="http://schemas.openxmlformats.org/officeDocument/2006/relationships/slideLayout" Target="../slideLayouts/slideLayout17.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image" Target="../media/image57.png"/><Relationship Id="rId1" Type="http://schemas.openxmlformats.org/officeDocument/2006/relationships/themeOverride" Target="../theme/themeOverride1.xml"/><Relationship Id="rId2" Type="http://schemas.openxmlformats.org/officeDocument/2006/relationships/slideLayout" Target="../slideLayouts/slideLayout9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4.xml"/><Relationship Id="rId3"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image" Target="../media/image58.png"/><Relationship Id="rId1" Type="http://schemas.openxmlformats.org/officeDocument/2006/relationships/themeOverride" Target="../theme/themeOverride2.xml"/><Relationship Id="rId2"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bit.ly/ACS-Ottawa" TargetMode="External"/><Relationship Id="rId3" Type="http://schemas.openxmlformats.org/officeDocument/2006/relationships/hyperlink" Target="http://bit.ly/2Bms7Uv"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kubernetes.io/docs/concepts/storage/volumes/" TargetMode="External"/><Relationship Id="rId3" Type="http://schemas.openxmlformats.org/officeDocument/2006/relationships/image" Target="../media/image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1.png"/><Relationship Id="rId3" Type="http://schemas.openxmlformats.org/officeDocument/2006/relationships/image" Target="../media/image6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5.png"/><Relationship Id="rId3" Type="http://schemas.openxmlformats.org/officeDocument/2006/relationships/image" Target="../media/image1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3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2.xml"/><Relationship Id="rId3" Type="http://schemas.openxmlformats.org/officeDocument/2006/relationships/image" Target="../media/image6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3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4.xml"/><Relationship Id="rId3" Type="http://schemas.openxmlformats.org/officeDocument/2006/relationships/image" Target="../media/image67.tiff"/></Relationships>
</file>

<file path=ppt/slides/_rels/slide51.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Layout" Target="../slideLayouts/slideLayout130.xml"/><Relationship Id="rId3" Type="http://schemas.openxmlformats.org/officeDocument/2006/relationships/notesSlide" Target="../notesSlides/notesSlide3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3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7.xml"/><Relationship Id="rId3" Type="http://schemas.openxmlformats.org/officeDocument/2006/relationships/image" Target="../media/image68.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3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39.xml"/><Relationship Id="rId3" Type="http://schemas.openxmlformats.org/officeDocument/2006/relationships/image" Target="../media/image6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0.xml"/><Relationship Id="rId3" Type="http://schemas.openxmlformats.org/officeDocument/2006/relationships/image" Target="../media/image7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7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1" Type="http://schemas.openxmlformats.org/officeDocument/2006/relationships/hyperlink" Target="http://www.architech.ca/" TargetMode="External"/><Relationship Id="rId12" Type="http://schemas.openxmlformats.org/officeDocument/2006/relationships/hyperlink" Target="mailto:kubernetes@architech.ca" TargetMode="External"/><Relationship Id="rId1" Type="http://schemas.openxmlformats.org/officeDocument/2006/relationships/slideLayout" Target="../slideLayouts/slideLayout152.xml"/><Relationship Id="rId2" Type="http://schemas.openxmlformats.org/officeDocument/2006/relationships/notesSlide" Target="../notesSlides/notesSlide44.xml"/><Relationship Id="rId3" Type="http://schemas.openxmlformats.org/officeDocument/2006/relationships/image" Target="../media/image72.png"/><Relationship Id="rId4" Type="http://schemas.openxmlformats.org/officeDocument/2006/relationships/image" Target="../media/image5.png"/><Relationship Id="rId5" Type="http://schemas.openxmlformats.org/officeDocument/2006/relationships/image" Target="../media/image73.png"/><Relationship Id="rId6" Type="http://schemas.openxmlformats.org/officeDocument/2006/relationships/image" Target="../media/image74.png"/><Relationship Id="rId7" Type="http://schemas.openxmlformats.org/officeDocument/2006/relationships/image" Target="../media/image75.png"/><Relationship Id="rId8" Type="http://schemas.openxmlformats.org/officeDocument/2006/relationships/image" Target="../media/image76.png"/><Relationship Id="rId9" Type="http://schemas.openxmlformats.org/officeDocument/2006/relationships/image" Target="../media/image77.png"/><Relationship Id="rId10" Type="http://schemas.openxmlformats.org/officeDocument/2006/relationships/image" Target="../media/image78.png"/></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image" Target="../media/image82.png"/><Relationship Id="rId1" Type="http://schemas.openxmlformats.org/officeDocument/2006/relationships/slideLayout" Target="../slideLayouts/slideLayout148.xml"/><Relationship Id="rId2" Type="http://schemas.openxmlformats.org/officeDocument/2006/relationships/notesSlide" Target="../notesSlides/notesSlide45.xml"/></Relationships>
</file>

<file path=ppt/slides/_rels/slide62.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1" Type="http://schemas.openxmlformats.org/officeDocument/2006/relationships/slideLayout" Target="../slideLayouts/slideLayout148.xml"/><Relationship Id="rId2" Type="http://schemas.openxmlformats.org/officeDocument/2006/relationships/notesSlide" Target="../notesSlides/notesSlide46.xml"/></Relationships>
</file>

<file path=ppt/slides/_rels/slide63.xml.rels><?xml version="1.0" encoding="UTF-8" standalone="yes"?>
<Relationships xmlns="http://schemas.openxmlformats.org/package/2006/relationships"><Relationship Id="rId20" Type="http://schemas.openxmlformats.org/officeDocument/2006/relationships/image" Target="../media/image104.png"/><Relationship Id="rId21" Type="http://schemas.openxmlformats.org/officeDocument/2006/relationships/image" Target="../media/image105.png"/><Relationship Id="rId22" Type="http://schemas.openxmlformats.org/officeDocument/2006/relationships/image" Target="../media/image106.png"/><Relationship Id="rId23" Type="http://schemas.openxmlformats.org/officeDocument/2006/relationships/image" Target="../media/image107.png"/><Relationship Id="rId24" Type="http://schemas.openxmlformats.org/officeDocument/2006/relationships/image" Target="../media/image108.png"/><Relationship Id="rId25" Type="http://schemas.openxmlformats.org/officeDocument/2006/relationships/image" Target="../media/image109.png"/><Relationship Id="rId26" Type="http://schemas.openxmlformats.org/officeDocument/2006/relationships/image" Target="../media/image110.png"/><Relationship Id="rId27" Type="http://schemas.openxmlformats.org/officeDocument/2006/relationships/image" Target="../media/image111.png"/><Relationship Id="rId28" Type="http://schemas.openxmlformats.org/officeDocument/2006/relationships/image" Target="../media/image112.png"/><Relationship Id="rId29" Type="http://schemas.openxmlformats.org/officeDocument/2006/relationships/image" Target="../media/image113.png"/><Relationship Id="rId1" Type="http://schemas.openxmlformats.org/officeDocument/2006/relationships/slideLayout" Target="../slideLayouts/slideLayout148.xml"/><Relationship Id="rId2" Type="http://schemas.openxmlformats.org/officeDocument/2006/relationships/notesSlide" Target="../notesSlides/notesSlide47.xml"/><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30" Type="http://schemas.openxmlformats.org/officeDocument/2006/relationships/image" Target="../media/image114.png"/><Relationship Id="rId31" Type="http://schemas.openxmlformats.org/officeDocument/2006/relationships/image" Target="../media/image86.png"/><Relationship Id="rId32" Type="http://schemas.openxmlformats.org/officeDocument/2006/relationships/image" Target="../media/image115.png"/><Relationship Id="rId9" Type="http://schemas.openxmlformats.org/officeDocument/2006/relationships/image" Target="../media/image94.png"/><Relationship Id="rId6" Type="http://schemas.openxmlformats.org/officeDocument/2006/relationships/image" Target="../media/image91.png"/><Relationship Id="rId7" Type="http://schemas.openxmlformats.org/officeDocument/2006/relationships/image" Target="../media/image92.png"/><Relationship Id="rId8" Type="http://schemas.openxmlformats.org/officeDocument/2006/relationships/image" Target="../media/image93.png"/><Relationship Id="rId33" Type="http://schemas.openxmlformats.org/officeDocument/2006/relationships/image" Target="../media/image116.png"/><Relationship Id="rId10" Type="http://schemas.openxmlformats.org/officeDocument/2006/relationships/image" Target="../media/image95.png"/><Relationship Id="rId11" Type="http://schemas.openxmlformats.org/officeDocument/2006/relationships/image" Target="../media/image96.png"/><Relationship Id="rId12" Type="http://schemas.openxmlformats.org/officeDocument/2006/relationships/image" Target="../media/image97.png"/><Relationship Id="rId13" Type="http://schemas.openxmlformats.org/officeDocument/2006/relationships/image" Target="../media/image98.png"/><Relationship Id="rId14" Type="http://schemas.openxmlformats.org/officeDocument/2006/relationships/image" Target="../media/image99.png"/><Relationship Id="rId15" Type="http://schemas.openxmlformats.org/officeDocument/2006/relationships/image" Target="../media/image100.png"/><Relationship Id="rId16" Type="http://schemas.openxmlformats.org/officeDocument/2006/relationships/image" Target="../media/image101.png"/><Relationship Id="rId17" Type="http://schemas.openxmlformats.org/officeDocument/2006/relationships/image" Target="../media/image87.png"/><Relationship Id="rId18" Type="http://schemas.openxmlformats.org/officeDocument/2006/relationships/image" Target="../media/image102.png"/><Relationship Id="rId19" Type="http://schemas.openxmlformats.org/officeDocument/2006/relationships/image" Target="../media/image10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19.png"/><Relationship Id="rId5" Type="http://schemas.openxmlformats.org/officeDocument/2006/relationships/image" Target="../media/image20.jpeg"/><Relationship Id="rId6" Type="http://schemas.openxmlformats.org/officeDocument/2006/relationships/image" Target="../media/image21.png"/><Relationship Id="rId7" Type="http://schemas.openxmlformats.org/officeDocument/2006/relationships/image" Target="../media/image22.jpg"/><Relationship Id="rId8" Type="http://schemas.openxmlformats.org/officeDocument/2006/relationships/image" Target="../media/image23.png"/><Relationship Id="rId9" Type="http://schemas.openxmlformats.org/officeDocument/2006/relationships/image" Target="../media/image24.jpeg"/><Relationship Id="rId10"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32597">
              <a:spcBef>
                <a:spcPts val="0"/>
              </a:spcBef>
              <a:spcAft>
                <a:spcPts val="612"/>
              </a:spcAft>
            </a:pPr>
            <a:r>
              <a:rPr lang="en-US" dirty="0" smtClean="0"/>
              <a:t>Kubernetes </a:t>
            </a:r>
            <a:r>
              <a:rPr lang="en-US" dirty="0" err="1" smtClean="0"/>
              <a:t>Hackfest</a:t>
            </a:r>
            <a:r>
              <a:rPr lang="en-US" dirty="0"/>
              <a:t/>
            </a:r>
            <a:br>
              <a:rPr lang="en-US" dirty="0"/>
            </a:br>
            <a:r>
              <a:rPr lang="en-US" sz="3264" i="1" spc="0" dirty="0">
                <a:ln>
                  <a:noFill/>
                </a:ln>
                <a:gradFill>
                  <a:gsLst>
                    <a:gs pos="2917">
                      <a:srgbClr val="FFFFFF"/>
                    </a:gs>
                    <a:gs pos="30000">
                      <a:srgbClr val="FFFFFF"/>
                    </a:gs>
                  </a:gsLst>
                  <a:lin ang="5400000" scaled="0"/>
                </a:gradFill>
                <a:latin typeface="Segoe UI Semilight"/>
                <a:cs typeface=""/>
              </a:rPr>
              <a:t>Building Cloudy Applications</a:t>
            </a:r>
            <a:br>
              <a:rPr lang="en-US" sz="3264" i="1" spc="0" dirty="0">
                <a:ln>
                  <a:noFill/>
                </a:ln>
                <a:gradFill>
                  <a:gsLst>
                    <a:gs pos="2917">
                      <a:srgbClr val="FFFFFF"/>
                    </a:gs>
                    <a:gs pos="30000">
                      <a:srgbClr val="FFFFFF"/>
                    </a:gs>
                  </a:gsLst>
                  <a:lin ang="5400000" scaled="0"/>
                </a:gradFill>
                <a:latin typeface="Segoe UI Semilight"/>
                <a:cs typeface=""/>
              </a:rPr>
            </a:br>
            <a:endParaRPr lang="en-US" dirty="0"/>
          </a:p>
        </p:txBody>
      </p:sp>
      <p:sp>
        <p:nvSpPr>
          <p:cNvPr id="3" name="Text Placeholder 2"/>
          <p:cNvSpPr>
            <a:spLocks noGrp="1"/>
          </p:cNvSpPr>
          <p:nvPr>
            <p:ph type="body" sz="quarter" idx="12"/>
          </p:nvPr>
        </p:nvSpPr>
        <p:spPr>
          <a:xfrm>
            <a:off x="275545" y="5103697"/>
            <a:ext cx="7314100" cy="1633197"/>
          </a:xfrm>
        </p:spPr>
        <p:txBody>
          <a:bodyPr/>
          <a:lstStyle/>
          <a:p>
            <a:r>
              <a:rPr lang="en-US" dirty="0" smtClean="0"/>
              <a:t>Jungho Kim</a:t>
            </a:r>
            <a:br>
              <a:rPr lang="en-US" dirty="0" smtClean="0"/>
            </a:br>
            <a:r>
              <a:rPr lang="en-US" dirty="0" err="1" smtClean="0"/>
              <a:t>Vikram</a:t>
            </a:r>
            <a:r>
              <a:rPr lang="en-US" dirty="0" smtClean="0"/>
              <a:t> Singh</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7418" y="435980"/>
            <a:ext cx="1587500" cy="273050"/>
          </a:xfrm>
          <a:prstGeom prst="rect">
            <a:avLst/>
          </a:prstGeom>
        </p:spPr>
      </p:pic>
    </p:spTree>
    <p:extLst>
      <p:ext uri="{BB962C8B-B14F-4D97-AF65-F5344CB8AC3E}">
        <p14:creationId xmlns:p14="http://schemas.microsoft.com/office/powerpoint/2010/main" val="1994890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angle 234"/>
          <p:cNvSpPr/>
          <p:nvPr/>
        </p:nvSpPr>
        <p:spPr bwMode="auto">
          <a:xfrm>
            <a:off x="280244" y="1235397"/>
            <a:ext cx="6019421" cy="308659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ea typeface="Segoe UI" pitchFamily="34" charset="0"/>
                <a:cs typeface="Segoe UI" pitchFamily="34" charset="0"/>
              </a:rPr>
              <a:t>Past</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Long application cycles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Monolithic apps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Servers and VMs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Less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Distinct infrastructure and operations teams</a:t>
            </a:r>
          </a:p>
        </p:txBody>
      </p:sp>
      <p:sp>
        <p:nvSpPr>
          <p:cNvPr id="236" name="Rectangle 235"/>
          <p:cNvSpPr/>
          <p:nvPr/>
        </p:nvSpPr>
        <p:spPr bwMode="auto">
          <a:xfrm>
            <a:off x="6299667" y="1235397"/>
            <a:ext cx="5918470" cy="3086591"/>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cs typeface="Segoe UI" pitchFamily="34" charset="0"/>
              </a:rPr>
              <a:t>Today</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Rapid innovation</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Loosely-coupled apps and microservices </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Serverless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Big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Service-focused DevOps teams</a:t>
            </a:r>
          </a:p>
        </p:txBody>
      </p:sp>
      <p:sp>
        <p:nvSpPr>
          <p:cNvPr id="240" name="Rectangle 239"/>
          <p:cNvSpPr/>
          <p:nvPr/>
        </p:nvSpPr>
        <p:spPr bwMode="auto">
          <a:xfrm>
            <a:off x="12123899" y="1212237"/>
            <a:ext cx="274404" cy="32123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1" name="Group 240"/>
          <p:cNvGrpSpPr/>
          <p:nvPr/>
        </p:nvGrpSpPr>
        <p:grpSpPr>
          <a:xfrm>
            <a:off x="2065280" y="4122057"/>
            <a:ext cx="2252804" cy="2046433"/>
            <a:chOff x="7175501" y="2655977"/>
            <a:chExt cx="4432300" cy="4026273"/>
          </a:xfrm>
        </p:grpSpPr>
        <p:sp>
          <p:nvSpPr>
            <p:cNvPr id="242" name="Freeform 241"/>
            <p:cNvSpPr>
              <a:spLocks noEditPoints="1"/>
            </p:cNvSpPr>
            <p:nvPr/>
          </p:nvSpPr>
          <p:spPr bwMode="black">
            <a:xfrm>
              <a:off x="762903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3" name="Freeform 242"/>
            <p:cNvSpPr>
              <a:spLocks noEditPoints="1"/>
            </p:cNvSpPr>
            <p:nvPr/>
          </p:nvSpPr>
          <p:spPr bwMode="black">
            <a:xfrm>
              <a:off x="8585023"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4" name="Freeform 243"/>
            <p:cNvSpPr>
              <a:spLocks noEditPoints="1"/>
            </p:cNvSpPr>
            <p:nvPr/>
          </p:nvSpPr>
          <p:spPr bwMode="black">
            <a:xfrm>
              <a:off x="9532530"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5" name="Freeform 244"/>
            <p:cNvSpPr>
              <a:spLocks noEditPoints="1"/>
            </p:cNvSpPr>
            <p:nvPr/>
          </p:nvSpPr>
          <p:spPr bwMode="black">
            <a:xfrm>
              <a:off x="1049699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6" name="Group 245"/>
            <p:cNvGrpSpPr/>
            <p:nvPr/>
          </p:nvGrpSpPr>
          <p:grpSpPr>
            <a:xfrm>
              <a:off x="8536042" y="5353483"/>
              <a:ext cx="2215581" cy="426650"/>
              <a:chOff x="8409042" y="5353483"/>
              <a:chExt cx="2215581" cy="426650"/>
            </a:xfrm>
          </p:grpSpPr>
          <p:sp>
            <p:nvSpPr>
              <p:cNvPr id="305" name="Rectangle 304"/>
              <p:cNvSpPr/>
              <p:nvPr/>
            </p:nvSpPr>
            <p:spPr bwMode="auto">
              <a:xfrm>
                <a:off x="10421206"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6" name="Rectangle 305"/>
              <p:cNvSpPr/>
              <p:nvPr/>
            </p:nvSpPr>
            <p:spPr bwMode="auto">
              <a:xfrm>
                <a:off x="9434917"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7" name="Rectangle 306"/>
              <p:cNvSpPr/>
              <p:nvPr/>
            </p:nvSpPr>
            <p:spPr bwMode="auto">
              <a:xfrm>
                <a:off x="8409042"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47" name="Rectangle 246"/>
            <p:cNvSpPr/>
            <p:nvPr/>
          </p:nvSpPr>
          <p:spPr bwMode="auto">
            <a:xfrm>
              <a:off x="7175501" y="6638848"/>
              <a:ext cx="4432300" cy="43402"/>
            </a:xfrm>
            <a:prstGeom prst="rect">
              <a:avLst/>
            </a:prstGeom>
            <a:solidFill>
              <a:srgbClr val="D2D2D2">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 name="Freeform 247"/>
            <p:cNvSpPr>
              <a:spLocks noEditPoints="1"/>
            </p:cNvSpPr>
            <p:nvPr/>
          </p:nvSpPr>
          <p:spPr bwMode="black">
            <a:xfrm>
              <a:off x="7956968"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49" name="Straight Connector 248"/>
            <p:cNvCxnSpPr/>
            <p:nvPr/>
          </p:nvCxnSpPr>
          <p:spPr>
            <a:xfrm flipV="1">
              <a:off x="8386174" y="3645257"/>
              <a:ext cx="0" cy="1193825"/>
            </a:xfrm>
            <a:prstGeom prst="line">
              <a:avLst/>
            </a:prstGeom>
            <a:noFill/>
            <a:ln w="34925" cap="flat" cmpd="sng" algn="ctr">
              <a:solidFill>
                <a:srgbClr val="505050"/>
              </a:solidFill>
              <a:prstDash val="sysDot"/>
              <a:headEnd type="none"/>
              <a:tailEnd type="none"/>
            </a:ln>
            <a:effectLst/>
          </p:spPr>
        </p:cxnSp>
        <p:sp>
          <p:nvSpPr>
            <p:cNvPr id="250" name="Oval 5"/>
            <p:cNvSpPr>
              <a:spLocks noChangeArrowheads="1"/>
            </p:cNvSpPr>
            <p:nvPr/>
          </p:nvSpPr>
          <p:spPr bwMode="auto">
            <a:xfrm>
              <a:off x="7965199"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51" name="Freeform 6"/>
            <p:cNvSpPr>
              <a:spLocks/>
            </p:cNvSpPr>
            <p:nvPr/>
          </p:nvSpPr>
          <p:spPr bwMode="auto">
            <a:xfrm>
              <a:off x="8158832"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2" name="Freeform 7"/>
            <p:cNvSpPr>
              <a:spLocks/>
            </p:cNvSpPr>
            <p:nvPr/>
          </p:nvSpPr>
          <p:spPr bwMode="auto">
            <a:xfrm>
              <a:off x="8378826"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53" name="Freeform 8"/>
            <p:cNvSpPr>
              <a:spLocks/>
            </p:cNvSpPr>
            <p:nvPr/>
          </p:nvSpPr>
          <p:spPr bwMode="auto">
            <a:xfrm>
              <a:off x="8158832"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4" name="Oval 5"/>
            <p:cNvSpPr>
              <a:spLocks noChangeArrowheads="1"/>
            </p:cNvSpPr>
            <p:nvPr/>
          </p:nvSpPr>
          <p:spPr bwMode="auto">
            <a:xfrm>
              <a:off x="8078707"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5" name="Freeform 10"/>
            <p:cNvSpPr>
              <a:spLocks noEditPoints="1"/>
            </p:cNvSpPr>
            <p:nvPr/>
          </p:nvSpPr>
          <p:spPr bwMode="auto">
            <a:xfrm>
              <a:off x="8298225"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6" name="Rectangle 11"/>
            <p:cNvSpPr>
              <a:spLocks noChangeArrowheads="1"/>
            </p:cNvSpPr>
            <p:nvPr/>
          </p:nvSpPr>
          <p:spPr bwMode="auto">
            <a:xfrm>
              <a:off x="8350146"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7" name="Rectangle 256"/>
            <p:cNvSpPr/>
            <p:nvPr/>
          </p:nvSpPr>
          <p:spPr bwMode="auto">
            <a:xfrm>
              <a:off x="8430206"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Rectangle 257"/>
            <p:cNvSpPr/>
            <p:nvPr/>
          </p:nvSpPr>
          <p:spPr bwMode="auto">
            <a:xfrm>
              <a:off x="8490751"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9" name="Rectangle 258"/>
            <p:cNvSpPr/>
            <p:nvPr/>
          </p:nvSpPr>
          <p:spPr bwMode="auto">
            <a:xfrm rot="5400000">
              <a:off x="8451097"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Rectangle 259"/>
            <p:cNvSpPr/>
            <p:nvPr/>
          </p:nvSpPr>
          <p:spPr bwMode="auto">
            <a:xfrm rot="5400000">
              <a:off x="8478272"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Oval 260"/>
            <p:cNvSpPr/>
            <p:nvPr/>
          </p:nvSpPr>
          <p:spPr bwMode="auto">
            <a:xfrm>
              <a:off x="8423061"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2" name="Oval 261"/>
            <p:cNvSpPr/>
            <p:nvPr/>
          </p:nvSpPr>
          <p:spPr bwMode="auto">
            <a:xfrm>
              <a:off x="8483862"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Rectangle 262"/>
            <p:cNvSpPr/>
            <p:nvPr/>
          </p:nvSpPr>
          <p:spPr bwMode="auto">
            <a:xfrm>
              <a:off x="8410653"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4" name="Rectangle 263"/>
            <p:cNvSpPr/>
            <p:nvPr/>
          </p:nvSpPr>
          <p:spPr bwMode="auto">
            <a:xfrm>
              <a:off x="8470993"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Rectangle 264"/>
            <p:cNvSpPr/>
            <p:nvPr/>
          </p:nvSpPr>
          <p:spPr bwMode="auto">
            <a:xfrm>
              <a:off x="8531915"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Flowchart: Magnetic Disk 86"/>
            <p:cNvSpPr/>
            <p:nvPr/>
          </p:nvSpPr>
          <p:spPr bwMode="auto">
            <a:xfrm>
              <a:off x="8195936"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Freeform 266"/>
            <p:cNvSpPr>
              <a:spLocks noEditPoints="1"/>
            </p:cNvSpPr>
            <p:nvPr/>
          </p:nvSpPr>
          <p:spPr bwMode="black">
            <a:xfrm>
              <a:off x="8986285"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68" name="Straight Connector 267"/>
            <p:cNvCxnSpPr/>
            <p:nvPr/>
          </p:nvCxnSpPr>
          <p:spPr>
            <a:xfrm flipV="1">
              <a:off x="9415491" y="3645257"/>
              <a:ext cx="0" cy="1193825"/>
            </a:xfrm>
            <a:prstGeom prst="line">
              <a:avLst/>
            </a:prstGeom>
            <a:noFill/>
            <a:ln w="34925" cap="flat" cmpd="sng" algn="ctr">
              <a:solidFill>
                <a:srgbClr val="505050"/>
              </a:solidFill>
              <a:prstDash val="sysDot"/>
              <a:headEnd type="none"/>
              <a:tailEnd type="none"/>
            </a:ln>
            <a:effectLst/>
          </p:spPr>
        </p:cxnSp>
        <p:sp>
          <p:nvSpPr>
            <p:cNvPr id="269" name="Oval 5"/>
            <p:cNvSpPr>
              <a:spLocks noChangeArrowheads="1"/>
            </p:cNvSpPr>
            <p:nvPr/>
          </p:nvSpPr>
          <p:spPr bwMode="auto">
            <a:xfrm>
              <a:off x="8994516"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70" name="Freeform 6"/>
            <p:cNvSpPr>
              <a:spLocks/>
            </p:cNvSpPr>
            <p:nvPr/>
          </p:nvSpPr>
          <p:spPr bwMode="auto">
            <a:xfrm>
              <a:off x="9188149"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1" name="Freeform 7"/>
            <p:cNvSpPr>
              <a:spLocks/>
            </p:cNvSpPr>
            <p:nvPr/>
          </p:nvSpPr>
          <p:spPr bwMode="auto">
            <a:xfrm>
              <a:off x="9408143"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72" name="Freeform 8"/>
            <p:cNvSpPr>
              <a:spLocks/>
            </p:cNvSpPr>
            <p:nvPr/>
          </p:nvSpPr>
          <p:spPr bwMode="auto">
            <a:xfrm>
              <a:off x="9188149"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3" name="Oval 5"/>
            <p:cNvSpPr>
              <a:spLocks noChangeArrowheads="1"/>
            </p:cNvSpPr>
            <p:nvPr/>
          </p:nvSpPr>
          <p:spPr bwMode="auto">
            <a:xfrm>
              <a:off x="9108024"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4" name="Freeform 10"/>
            <p:cNvSpPr>
              <a:spLocks noEditPoints="1"/>
            </p:cNvSpPr>
            <p:nvPr/>
          </p:nvSpPr>
          <p:spPr bwMode="auto">
            <a:xfrm>
              <a:off x="9327542"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5" name="Rectangle 11"/>
            <p:cNvSpPr>
              <a:spLocks noChangeArrowheads="1"/>
            </p:cNvSpPr>
            <p:nvPr/>
          </p:nvSpPr>
          <p:spPr bwMode="auto">
            <a:xfrm>
              <a:off x="9379463"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6" name="Rectangle 275"/>
            <p:cNvSpPr/>
            <p:nvPr/>
          </p:nvSpPr>
          <p:spPr bwMode="auto">
            <a:xfrm>
              <a:off x="9459523"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7" name="Rectangle 276"/>
            <p:cNvSpPr/>
            <p:nvPr/>
          </p:nvSpPr>
          <p:spPr bwMode="auto">
            <a:xfrm>
              <a:off x="9520068"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Rectangle 277"/>
            <p:cNvSpPr/>
            <p:nvPr/>
          </p:nvSpPr>
          <p:spPr bwMode="auto">
            <a:xfrm rot="5400000">
              <a:off x="9480414"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9" name="Rectangle 278"/>
            <p:cNvSpPr/>
            <p:nvPr/>
          </p:nvSpPr>
          <p:spPr bwMode="auto">
            <a:xfrm rot="5400000">
              <a:off x="9507589"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0" name="Oval 279"/>
            <p:cNvSpPr/>
            <p:nvPr/>
          </p:nvSpPr>
          <p:spPr bwMode="auto">
            <a:xfrm>
              <a:off x="9452378"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1" name="Oval 280"/>
            <p:cNvSpPr/>
            <p:nvPr/>
          </p:nvSpPr>
          <p:spPr bwMode="auto">
            <a:xfrm>
              <a:off x="9513179"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2" name="Rectangle 281"/>
            <p:cNvSpPr/>
            <p:nvPr/>
          </p:nvSpPr>
          <p:spPr bwMode="auto">
            <a:xfrm>
              <a:off x="9439970"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3" name="Rectangle 282"/>
            <p:cNvSpPr/>
            <p:nvPr/>
          </p:nvSpPr>
          <p:spPr bwMode="auto">
            <a:xfrm>
              <a:off x="9500310"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4" name="Rectangle 283"/>
            <p:cNvSpPr/>
            <p:nvPr/>
          </p:nvSpPr>
          <p:spPr bwMode="auto">
            <a:xfrm>
              <a:off x="9561232"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5" name="Flowchart: Magnetic Disk 86"/>
            <p:cNvSpPr/>
            <p:nvPr/>
          </p:nvSpPr>
          <p:spPr bwMode="auto">
            <a:xfrm>
              <a:off x="9225253"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Freeform 285"/>
            <p:cNvSpPr>
              <a:spLocks noEditPoints="1"/>
            </p:cNvSpPr>
            <p:nvPr/>
          </p:nvSpPr>
          <p:spPr bwMode="black">
            <a:xfrm>
              <a:off x="9982931"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87" name="Straight Connector 286"/>
            <p:cNvCxnSpPr/>
            <p:nvPr/>
          </p:nvCxnSpPr>
          <p:spPr>
            <a:xfrm flipV="1">
              <a:off x="10412138" y="3645257"/>
              <a:ext cx="0" cy="1193825"/>
            </a:xfrm>
            <a:prstGeom prst="line">
              <a:avLst/>
            </a:prstGeom>
            <a:noFill/>
            <a:ln w="34925" cap="flat" cmpd="sng" algn="ctr">
              <a:solidFill>
                <a:srgbClr val="505050"/>
              </a:solidFill>
              <a:prstDash val="sysDot"/>
              <a:headEnd type="none"/>
              <a:tailEnd type="none"/>
            </a:ln>
            <a:effectLst/>
          </p:spPr>
        </p:cxnSp>
        <p:sp>
          <p:nvSpPr>
            <p:cNvPr id="288" name="Oval 5"/>
            <p:cNvSpPr>
              <a:spLocks noChangeArrowheads="1"/>
            </p:cNvSpPr>
            <p:nvPr/>
          </p:nvSpPr>
          <p:spPr bwMode="auto">
            <a:xfrm>
              <a:off x="9991163"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89" name="Freeform 6"/>
            <p:cNvSpPr>
              <a:spLocks/>
            </p:cNvSpPr>
            <p:nvPr/>
          </p:nvSpPr>
          <p:spPr bwMode="auto">
            <a:xfrm>
              <a:off x="10184796"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0" name="Freeform 7"/>
            <p:cNvSpPr>
              <a:spLocks/>
            </p:cNvSpPr>
            <p:nvPr/>
          </p:nvSpPr>
          <p:spPr bwMode="auto">
            <a:xfrm>
              <a:off x="10404790"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91" name="Freeform 8"/>
            <p:cNvSpPr>
              <a:spLocks/>
            </p:cNvSpPr>
            <p:nvPr/>
          </p:nvSpPr>
          <p:spPr bwMode="auto">
            <a:xfrm>
              <a:off x="10184796"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2" name="Oval 5"/>
            <p:cNvSpPr>
              <a:spLocks noChangeArrowheads="1"/>
            </p:cNvSpPr>
            <p:nvPr/>
          </p:nvSpPr>
          <p:spPr bwMode="auto">
            <a:xfrm>
              <a:off x="10104670"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3" name="Freeform 10"/>
            <p:cNvSpPr>
              <a:spLocks noEditPoints="1"/>
            </p:cNvSpPr>
            <p:nvPr/>
          </p:nvSpPr>
          <p:spPr bwMode="auto">
            <a:xfrm>
              <a:off x="10324189"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4" name="Rectangle 11"/>
            <p:cNvSpPr>
              <a:spLocks noChangeArrowheads="1"/>
            </p:cNvSpPr>
            <p:nvPr/>
          </p:nvSpPr>
          <p:spPr bwMode="auto">
            <a:xfrm>
              <a:off x="10376110"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5" name="Rectangle 294"/>
            <p:cNvSpPr/>
            <p:nvPr/>
          </p:nvSpPr>
          <p:spPr bwMode="auto">
            <a:xfrm>
              <a:off x="10456170"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6" name="Rectangle 295"/>
            <p:cNvSpPr/>
            <p:nvPr/>
          </p:nvSpPr>
          <p:spPr bwMode="auto">
            <a:xfrm>
              <a:off x="10516715"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7" name="Rectangle 296"/>
            <p:cNvSpPr/>
            <p:nvPr/>
          </p:nvSpPr>
          <p:spPr bwMode="auto">
            <a:xfrm rot="5400000">
              <a:off x="10477061"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8" name="Rectangle 297"/>
            <p:cNvSpPr/>
            <p:nvPr/>
          </p:nvSpPr>
          <p:spPr bwMode="auto">
            <a:xfrm rot="5400000">
              <a:off x="10504236"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9" name="Oval 298"/>
            <p:cNvSpPr/>
            <p:nvPr/>
          </p:nvSpPr>
          <p:spPr bwMode="auto">
            <a:xfrm>
              <a:off x="10449024"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0" name="Oval 299"/>
            <p:cNvSpPr/>
            <p:nvPr/>
          </p:nvSpPr>
          <p:spPr bwMode="auto">
            <a:xfrm>
              <a:off x="10509825"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1" name="Rectangle 300"/>
            <p:cNvSpPr/>
            <p:nvPr/>
          </p:nvSpPr>
          <p:spPr bwMode="auto">
            <a:xfrm>
              <a:off x="10436617"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2" name="Rectangle 301"/>
            <p:cNvSpPr/>
            <p:nvPr/>
          </p:nvSpPr>
          <p:spPr bwMode="auto">
            <a:xfrm>
              <a:off x="10496957"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3" name="Rectangle 302"/>
            <p:cNvSpPr/>
            <p:nvPr/>
          </p:nvSpPr>
          <p:spPr bwMode="auto">
            <a:xfrm>
              <a:off x="10557878"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4" name="Flowchart: Magnetic Disk 86"/>
            <p:cNvSpPr/>
            <p:nvPr/>
          </p:nvSpPr>
          <p:spPr bwMode="auto">
            <a:xfrm>
              <a:off x="10221900"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12" name="Freeform 5"/>
          <p:cNvSpPr>
            <a:spLocks noEditPoints="1"/>
          </p:cNvSpPr>
          <p:nvPr/>
        </p:nvSpPr>
        <p:spPr bwMode="auto">
          <a:xfrm>
            <a:off x="5804200" y="4503114"/>
            <a:ext cx="963725" cy="963722"/>
          </a:xfrm>
          <a:custGeom>
            <a:avLst/>
            <a:gdLst>
              <a:gd name="T0" fmla="*/ 1389 w 2352"/>
              <a:gd name="T1" fmla="*/ 1058 h 2353"/>
              <a:gd name="T2" fmla="*/ 1026 w 2352"/>
              <a:gd name="T3" fmla="*/ 726 h 2353"/>
              <a:gd name="T4" fmla="*/ 1326 w 2352"/>
              <a:gd name="T5" fmla="*/ 726 h 2353"/>
              <a:gd name="T6" fmla="*/ 1815 w 2352"/>
              <a:gd name="T7" fmla="*/ 1184 h 2353"/>
              <a:gd name="T8" fmla="*/ 1326 w 2352"/>
              <a:gd name="T9" fmla="*/ 1642 h 2353"/>
              <a:gd name="T10" fmla="*/ 1026 w 2352"/>
              <a:gd name="T11" fmla="*/ 1642 h 2353"/>
              <a:gd name="T12" fmla="*/ 1389 w 2352"/>
              <a:gd name="T13" fmla="*/ 1295 h 2353"/>
              <a:gd name="T14" fmla="*/ 568 w 2352"/>
              <a:gd name="T15" fmla="*/ 1295 h 2353"/>
              <a:gd name="T16" fmla="*/ 568 w 2352"/>
              <a:gd name="T17" fmla="*/ 1058 h 2353"/>
              <a:gd name="T18" fmla="*/ 1389 w 2352"/>
              <a:gd name="T19" fmla="*/ 1058 h 2353"/>
              <a:gd name="T20" fmla="*/ 1389 w 2352"/>
              <a:gd name="T21" fmla="*/ 1058 h 2353"/>
              <a:gd name="T22" fmla="*/ 1168 w 2352"/>
              <a:gd name="T23" fmla="*/ 142 h 2353"/>
              <a:gd name="T24" fmla="*/ 2210 w 2352"/>
              <a:gd name="T25" fmla="*/ 1184 h 2353"/>
              <a:gd name="T26" fmla="*/ 1168 w 2352"/>
              <a:gd name="T27" fmla="*/ 2210 h 2353"/>
              <a:gd name="T28" fmla="*/ 142 w 2352"/>
              <a:gd name="T29" fmla="*/ 1184 h 2353"/>
              <a:gd name="T30" fmla="*/ 1168 w 2352"/>
              <a:gd name="T31" fmla="*/ 142 h 2353"/>
              <a:gd name="T32" fmla="*/ 1168 w 2352"/>
              <a:gd name="T33" fmla="*/ 0 h 2353"/>
              <a:gd name="T34" fmla="*/ 0 w 2352"/>
              <a:gd name="T35" fmla="*/ 1184 h 2353"/>
              <a:gd name="T36" fmla="*/ 1168 w 2352"/>
              <a:gd name="T37" fmla="*/ 2353 h 2353"/>
              <a:gd name="T38" fmla="*/ 2352 w 2352"/>
              <a:gd name="T39" fmla="*/ 1184 h 2353"/>
              <a:gd name="T40" fmla="*/ 1168 w 2352"/>
              <a:gd name="T41" fmla="*/ 0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52" h="2353">
                <a:moveTo>
                  <a:pt x="1389" y="1058"/>
                </a:moveTo>
                <a:cubicBezTo>
                  <a:pt x="1026" y="726"/>
                  <a:pt x="1026" y="726"/>
                  <a:pt x="1026" y="726"/>
                </a:cubicBezTo>
                <a:cubicBezTo>
                  <a:pt x="1326" y="726"/>
                  <a:pt x="1326" y="726"/>
                  <a:pt x="1326" y="726"/>
                </a:cubicBezTo>
                <a:cubicBezTo>
                  <a:pt x="1815" y="1184"/>
                  <a:pt x="1815" y="1184"/>
                  <a:pt x="1815" y="1184"/>
                </a:cubicBezTo>
                <a:cubicBezTo>
                  <a:pt x="1326" y="1642"/>
                  <a:pt x="1326" y="1642"/>
                  <a:pt x="1326" y="1642"/>
                </a:cubicBezTo>
                <a:cubicBezTo>
                  <a:pt x="1026" y="1642"/>
                  <a:pt x="1026" y="1642"/>
                  <a:pt x="1026" y="1642"/>
                </a:cubicBezTo>
                <a:cubicBezTo>
                  <a:pt x="1389" y="1295"/>
                  <a:pt x="1389" y="1295"/>
                  <a:pt x="1389" y="1295"/>
                </a:cubicBezTo>
                <a:cubicBezTo>
                  <a:pt x="568" y="1295"/>
                  <a:pt x="568" y="1295"/>
                  <a:pt x="568" y="1295"/>
                </a:cubicBezTo>
                <a:cubicBezTo>
                  <a:pt x="568" y="1058"/>
                  <a:pt x="568" y="1058"/>
                  <a:pt x="568" y="1058"/>
                </a:cubicBezTo>
                <a:cubicBezTo>
                  <a:pt x="1389" y="1058"/>
                  <a:pt x="1389" y="1058"/>
                  <a:pt x="1389" y="1058"/>
                </a:cubicBezTo>
                <a:cubicBezTo>
                  <a:pt x="1389" y="1058"/>
                  <a:pt x="1389" y="1058"/>
                  <a:pt x="1389" y="1058"/>
                </a:cubicBezTo>
                <a:close/>
                <a:moveTo>
                  <a:pt x="1168" y="142"/>
                </a:moveTo>
                <a:cubicBezTo>
                  <a:pt x="1737" y="142"/>
                  <a:pt x="2210" y="616"/>
                  <a:pt x="2210" y="1184"/>
                </a:cubicBezTo>
                <a:cubicBezTo>
                  <a:pt x="2210" y="1753"/>
                  <a:pt x="1737" y="2210"/>
                  <a:pt x="1168" y="2210"/>
                </a:cubicBezTo>
                <a:cubicBezTo>
                  <a:pt x="600" y="2210"/>
                  <a:pt x="142" y="1753"/>
                  <a:pt x="142" y="1184"/>
                </a:cubicBezTo>
                <a:cubicBezTo>
                  <a:pt x="142" y="616"/>
                  <a:pt x="600" y="142"/>
                  <a:pt x="1168" y="142"/>
                </a:cubicBezTo>
                <a:moveTo>
                  <a:pt x="1168" y="0"/>
                </a:moveTo>
                <a:cubicBezTo>
                  <a:pt x="521" y="0"/>
                  <a:pt x="0" y="521"/>
                  <a:pt x="0" y="1184"/>
                </a:cubicBezTo>
                <a:cubicBezTo>
                  <a:pt x="0" y="1832"/>
                  <a:pt x="521" y="2353"/>
                  <a:pt x="1168" y="2353"/>
                </a:cubicBezTo>
                <a:cubicBezTo>
                  <a:pt x="1831" y="2353"/>
                  <a:pt x="2352" y="1832"/>
                  <a:pt x="2352" y="1184"/>
                </a:cubicBezTo>
                <a:cubicBezTo>
                  <a:pt x="2352" y="521"/>
                  <a:pt x="1831" y="0"/>
                  <a:pt x="1168" y="0"/>
                </a:cubicBezTo>
              </a:path>
            </a:pathLst>
          </a:custGeom>
          <a:solidFill>
            <a:srgbClr val="969696"/>
          </a:solidFill>
          <a:ln>
            <a:no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3" name="Freeform 9"/>
          <p:cNvSpPr>
            <a:spLocks/>
          </p:cNvSpPr>
          <p:nvPr/>
        </p:nvSpPr>
        <p:spPr bwMode="auto">
          <a:xfrm>
            <a:off x="7922833" y="4786085"/>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4" name="Freeform 9"/>
          <p:cNvSpPr>
            <a:spLocks/>
          </p:cNvSpPr>
          <p:nvPr/>
        </p:nvSpPr>
        <p:spPr bwMode="auto">
          <a:xfrm>
            <a:off x="9462209" y="4624882"/>
            <a:ext cx="1287971" cy="71332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5" name="Freeform 9"/>
          <p:cNvSpPr>
            <a:spLocks/>
          </p:cNvSpPr>
          <p:nvPr/>
        </p:nvSpPr>
        <p:spPr bwMode="auto">
          <a:xfrm>
            <a:off x="8811208" y="5281979"/>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 name="TextBox 2"/>
          <p:cNvSpPr txBox="1"/>
          <p:nvPr/>
        </p:nvSpPr>
        <p:spPr>
          <a:xfrm>
            <a:off x="2115728" y="6151228"/>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Servers</a:t>
            </a:r>
          </a:p>
        </p:txBody>
      </p:sp>
      <p:sp>
        <p:nvSpPr>
          <p:cNvPr id="82" name="TextBox 81"/>
          <p:cNvSpPr txBox="1"/>
          <p:nvPr/>
        </p:nvSpPr>
        <p:spPr>
          <a:xfrm>
            <a:off x="8386248" y="6160541"/>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Services</a:t>
            </a:r>
          </a:p>
        </p:txBody>
      </p:sp>
      <p:sp>
        <p:nvSpPr>
          <p:cNvPr id="4" name="Title 3"/>
          <p:cNvSpPr>
            <a:spLocks noGrp="1"/>
          </p:cNvSpPr>
          <p:nvPr>
            <p:ph type="title"/>
          </p:nvPr>
        </p:nvSpPr>
        <p:spPr/>
        <p:txBody>
          <a:bodyPr/>
          <a:lstStyle/>
          <a:p>
            <a:r>
              <a:rPr lang="en-US"/>
              <a:t>Our world is changing</a:t>
            </a:r>
            <a:endParaRPr lang="en-US" dirty="0"/>
          </a:p>
        </p:txBody>
      </p:sp>
    </p:spTree>
    <p:extLst>
      <p:ext uri="{BB962C8B-B14F-4D97-AF65-F5344CB8AC3E}">
        <p14:creationId xmlns:p14="http://schemas.microsoft.com/office/powerpoint/2010/main" val="1692791832"/>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FF00EA-F2E6-4FD5-8282-B91219AFE8AF}"/>
              </a:ext>
            </a:extLst>
          </p:cNvPr>
          <p:cNvSpPr>
            <a:spLocks noGrp="1"/>
          </p:cNvSpPr>
          <p:nvPr>
            <p:ph type="title"/>
          </p:nvPr>
        </p:nvSpPr>
        <p:spPr/>
        <p:txBody>
          <a:bodyPr/>
          <a:lstStyle/>
          <a:p>
            <a:r>
              <a:rPr lang="en-US"/>
              <a:t>Where do developers spend time…</a:t>
            </a:r>
          </a:p>
        </p:txBody>
      </p:sp>
      <p:sp>
        <p:nvSpPr>
          <p:cNvPr id="3" name="Shape 1484">
            <a:extLst>
              <a:ext uri="{FF2B5EF4-FFF2-40B4-BE49-F238E27FC236}">
                <a16:creationId xmlns:a16="http://schemas.microsoft.com/office/drawing/2014/main" xmlns="" id="{4A2CB58B-C544-485C-98AE-024DD201EA4B}"/>
              </a:ext>
            </a:extLst>
          </p:cNvPr>
          <p:cNvSpPr/>
          <p:nvPr/>
        </p:nvSpPr>
        <p:spPr>
          <a:xfrm>
            <a:off x="435397" y="1662749"/>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a16="http://schemas.microsoft.com/office/drawing/2014/main" xmlns="" id="{6C9CA343-997C-406D-B782-6366519BAFEE}"/>
              </a:ext>
            </a:extLst>
          </p:cNvPr>
          <p:cNvSpPr/>
          <p:nvPr/>
        </p:nvSpPr>
        <p:spPr>
          <a:xfrm>
            <a:off x="435397" y="2510435"/>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a16="http://schemas.microsoft.com/office/drawing/2014/main" xmlns="" id="{1054195C-A828-44C9-90BB-0530FA422B04}"/>
              </a:ext>
            </a:extLst>
          </p:cNvPr>
          <p:cNvSpPr/>
          <p:nvPr/>
        </p:nvSpPr>
        <p:spPr>
          <a:xfrm>
            <a:off x="416677" y="3347159"/>
            <a:ext cx="5131106" cy="878149"/>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Adding features to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a16="http://schemas.microsoft.com/office/drawing/2014/main" xmlns="" id="{4A60CE40-460F-419B-BA50-0C226AC87C5C}"/>
              </a:ext>
            </a:extLst>
          </p:cNvPr>
          <p:cNvSpPr/>
          <p:nvPr/>
        </p:nvSpPr>
        <p:spPr>
          <a:xfrm>
            <a:off x="416677" y="4262861"/>
            <a:ext cx="5131106" cy="790177"/>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the feature someone else added to the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a16="http://schemas.microsoft.com/office/drawing/2014/main" xmlns="" id="{8BA9CF2C-3343-4B06-9AEF-03B3F3462A0E}"/>
              </a:ext>
            </a:extLst>
          </p:cNvPr>
          <p:cNvSpPr/>
          <p:nvPr/>
        </p:nvSpPr>
        <p:spPr>
          <a:xfrm>
            <a:off x="416677" y="5104711"/>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Building a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a:t>
            </a:r>
          </a:p>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(maybe … if there’s time) </a:t>
            </a:r>
            <a:endPar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endParaRPr>
          </a:p>
        </p:txBody>
      </p:sp>
      <p:pic>
        <p:nvPicPr>
          <p:cNvPr id="10" name="Picture 9">
            <a:extLst>
              <a:ext uri="{FF2B5EF4-FFF2-40B4-BE49-F238E27FC236}">
                <a16:creationId xmlns:a16="http://schemas.microsoft.com/office/drawing/2014/main" xmlns="" id="{E661E1A0-B815-4368-8AB7-D419BD5209A4}"/>
              </a:ext>
            </a:extLst>
          </p:cNvPr>
          <p:cNvPicPr>
            <a:picLocks noChangeAspect="1"/>
          </p:cNvPicPr>
          <p:nvPr/>
        </p:nvPicPr>
        <p:blipFill>
          <a:blip r:embed="rId3"/>
          <a:stretch>
            <a:fillRect/>
          </a:stretch>
        </p:blipFill>
        <p:spPr>
          <a:xfrm>
            <a:off x="5635759" y="1668482"/>
            <a:ext cx="6352267" cy="4228725"/>
          </a:xfrm>
          <a:prstGeom prst="rect">
            <a:avLst/>
          </a:prstGeom>
        </p:spPr>
      </p:pic>
    </p:spTree>
    <p:extLst>
      <p:ext uri="{BB962C8B-B14F-4D97-AF65-F5344CB8AC3E}">
        <p14:creationId xmlns:p14="http://schemas.microsoft.com/office/powerpoint/2010/main" val="406693461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FF00EA-F2E6-4FD5-8282-B91219AFE8AF}"/>
              </a:ext>
            </a:extLst>
          </p:cNvPr>
          <p:cNvSpPr>
            <a:spLocks noGrp="1"/>
          </p:cNvSpPr>
          <p:nvPr>
            <p:ph type="title"/>
          </p:nvPr>
        </p:nvSpPr>
        <p:spPr/>
        <p:txBody>
          <a:bodyPr/>
          <a:lstStyle/>
          <a:p>
            <a:r>
              <a:rPr lang="en-US"/>
              <a:t>Where do application admins spend time…</a:t>
            </a:r>
          </a:p>
        </p:txBody>
      </p:sp>
      <p:sp>
        <p:nvSpPr>
          <p:cNvPr id="3" name="Shape 1484">
            <a:extLst>
              <a:ext uri="{FF2B5EF4-FFF2-40B4-BE49-F238E27FC236}">
                <a16:creationId xmlns:a16="http://schemas.microsoft.com/office/drawing/2014/main" xmlns="" id="{4A2CB58B-C544-485C-98AE-024DD201EA4B}"/>
              </a:ext>
            </a:extLst>
          </p:cNvPr>
          <p:cNvSpPr/>
          <p:nvPr/>
        </p:nvSpPr>
        <p:spPr>
          <a:xfrm>
            <a:off x="6858310" y="1670020"/>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a16="http://schemas.microsoft.com/office/drawing/2014/main" xmlns="" id="{6C9CA343-997C-406D-B782-6366519BAFEE}"/>
              </a:ext>
            </a:extLst>
          </p:cNvPr>
          <p:cNvSpPr/>
          <p:nvPr/>
        </p:nvSpPr>
        <p:spPr>
          <a:xfrm>
            <a:off x="6858310" y="2520657"/>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Re-deploying new versions </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of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a16="http://schemas.microsoft.com/office/drawing/2014/main" xmlns="" id="{1054195C-A828-44C9-90BB-0530FA422B04}"/>
              </a:ext>
            </a:extLst>
          </p:cNvPr>
          <p:cNvSpPr/>
          <p:nvPr/>
        </p:nvSpPr>
        <p:spPr>
          <a:xfrm>
            <a:off x="6858310" y="3361124"/>
            <a:ext cx="5131106" cy="878149"/>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Diagnosing issues with</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a16="http://schemas.microsoft.com/office/drawing/2014/main" xmlns="" id="{4A60CE40-460F-419B-BA50-0C226AC87C5C}"/>
              </a:ext>
            </a:extLst>
          </p:cNvPr>
          <p:cNvSpPr/>
          <p:nvPr/>
        </p:nvSpPr>
        <p:spPr>
          <a:xfrm>
            <a:off x="6858310" y="4279687"/>
            <a:ext cx="5131106" cy="79017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Troubleshooting issues from feature additions to the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a16="http://schemas.microsoft.com/office/drawing/2014/main" xmlns="" id="{8BA9CF2C-3343-4B06-9AEF-03B3F3462A0E}"/>
              </a:ext>
            </a:extLst>
          </p:cNvPr>
          <p:cNvSpPr/>
          <p:nvPr/>
        </p:nvSpPr>
        <p:spPr>
          <a:xfrm>
            <a:off x="6858310" y="5111160"/>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Deploying a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 </a:t>
            </a:r>
          </a:p>
        </p:txBody>
      </p:sp>
      <p:pic>
        <p:nvPicPr>
          <p:cNvPr id="9" name="Picture 8">
            <a:extLst>
              <a:ext uri="{FF2B5EF4-FFF2-40B4-BE49-F238E27FC236}">
                <a16:creationId xmlns:a16="http://schemas.microsoft.com/office/drawing/2014/main" xmlns="" id="{6FF3F9FC-5389-4A07-AABB-84490B3E4CC2}"/>
              </a:ext>
            </a:extLst>
          </p:cNvPr>
          <p:cNvPicPr>
            <a:picLocks noChangeAspect="1"/>
          </p:cNvPicPr>
          <p:nvPr/>
        </p:nvPicPr>
        <p:blipFill>
          <a:blip r:embed="rId3"/>
          <a:stretch>
            <a:fillRect/>
          </a:stretch>
        </p:blipFill>
        <p:spPr>
          <a:xfrm>
            <a:off x="457580" y="1670020"/>
            <a:ext cx="6343364" cy="4227852"/>
          </a:xfrm>
          <a:prstGeom prst="rect">
            <a:avLst/>
          </a:prstGeom>
        </p:spPr>
      </p:pic>
    </p:spTree>
    <p:extLst>
      <p:ext uri="{BB962C8B-B14F-4D97-AF65-F5344CB8AC3E}">
        <p14:creationId xmlns:p14="http://schemas.microsoft.com/office/powerpoint/2010/main" val="14526150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a:solidFill>
                  <a:schemeClr val="tx1"/>
                </a:solidFill>
                <a:latin typeface="+mn-lt"/>
              </a:rPr>
              <a:t>Help customers free resources and work more efficiently by modernizing traditional applications</a:t>
            </a:r>
          </a:p>
        </p:txBody>
      </p:sp>
      <p:pic>
        <p:nvPicPr>
          <p:cNvPr id="8" name="Picture Placeholder 7">
            <a:extLst>
              <a:ext uri="{FF2B5EF4-FFF2-40B4-BE49-F238E27FC236}">
                <a16:creationId xmlns:a16="http://schemas.microsoft.com/office/drawing/2014/main" xmlns="" id="{FA77E1B5-6C52-4EE0-9209-FE87EFF838D8}"/>
              </a:ext>
            </a:extLst>
          </p:cNvPr>
          <p:cNvPicPr>
            <a:picLocks noGrp="1" noChangeAspect="1"/>
          </p:cNvPicPr>
          <p:nvPr>
            <p:ph type="pic" sz="quarter" idx="10"/>
          </p:nvPr>
        </p:nvPicPr>
        <p:blipFill>
          <a:blip r:embed="rId3"/>
          <a:srcRect l="16685" r="16685"/>
          <a:stretch>
            <a:fillRect/>
          </a:stretch>
        </p:blipFill>
        <p:spPr/>
      </p:pic>
    </p:spTree>
    <p:extLst>
      <p:ext uri="{BB962C8B-B14F-4D97-AF65-F5344CB8AC3E}">
        <p14:creationId xmlns:p14="http://schemas.microsoft.com/office/powerpoint/2010/main" val="3269026771"/>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16982" y="2340841"/>
            <a:ext cx="760105" cy="876618"/>
          </a:xfrm>
          <a:prstGeom prst="rect">
            <a:avLst/>
          </a:prstGeom>
        </p:spPr>
      </p:pic>
      <p:grpSp>
        <p:nvGrpSpPr>
          <p:cNvPr id="12" name="Group 11"/>
          <p:cNvGrpSpPr/>
          <p:nvPr/>
        </p:nvGrpSpPr>
        <p:grpSpPr>
          <a:xfrm>
            <a:off x="1925254" y="2249173"/>
            <a:ext cx="1517357" cy="995721"/>
            <a:chOff x="1799201" y="2089133"/>
            <a:chExt cx="1517572" cy="995863"/>
          </a:xfrm>
        </p:grpSpPr>
        <p:pic>
          <p:nvPicPr>
            <p:cNvPr id="18" name="Picture 17"/>
            <p:cNvPicPr>
              <a:picLocks noChangeAspect="1"/>
            </p:cNvPicPr>
            <p:nvPr/>
          </p:nvPicPr>
          <p:blipFill>
            <a:blip r:embed="rId4"/>
            <a:stretch>
              <a:fillRect/>
            </a:stretch>
          </p:blipFill>
          <p:spPr>
            <a:xfrm>
              <a:off x="2320910" y="2089133"/>
              <a:ext cx="995863" cy="995863"/>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99201" y="2131685"/>
              <a:ext cx="760213" cy="876742"/>
            </a:xfrm>
            <a:prstGeom prst="rect">
              <a:avLst/>
            </a:prstGeom>
          </p:spPr>
        </p:pic>
      </p:grpSp>
      <p:grpSp>
        <p:nvGrpSpPr>
          <p:cNvPr id="15" name="Group 14"/>
          <p:cNvGrpSpPr/>
          <p:nvPr/>
        </p:nvGrpSpPr>
        <p:grpSpPr>
          <a:xfrm>
            <a:off x="3852647" y="2004687"/>
            <a:ext cx="2636501" cy="1484691"/>
            <a:chOff x="3579361" y="1840611"/>
            <a:chExt cx="2636875" cy="1484902"/>
          </a:xfrm>
        </p:grpSpPr>
        <p:pic>
          <p:nvPicPr>
            <p:cNvPr id="24" name="Picture 23"/>
            <p:cNvPicPr>
              <a:picLocks noChangeAspect="1"/>
            </p:cNvPicPr>
            <p:nvPr/>
          </p:nvPicPr>
          <p:blipFill>
            <a:blip r:embed="rId4"/>
            <a:stretch>
              <a:fillRect/>
            </a:stretch>
          </p:blipFill>
          <p:spPr>
            <a:xfrm>
              <a:off x="5220373" y="2098584"/>
              <a:ext cx="995863" cy="99586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608766" y="2131685"/>
              <a:ext cx="760213" cy="87674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3925" y="1840611"/>
              <a:ext cx="275780" cy="319653"/>
            </a:xfrm>
            <a:prstGeom prst="rect">
              <a:avLst/>
            </a:prstGeom>
          </p:spPr>
        </p:pic>
        <p:pic>
          <p:nvPicPr>
            <p:cNvPr id="10" name="Picture 9"/>
            <p:cNvPicPr>
              <a:picLocks noChangeAspect="1"/>
            </p:cNvPicPr>
            <p:nvPr/>
          </p:nvPicPr>
          <p:blipFill>
            <a:blip r:embed="rId6"/>
            <a:stretch>
              <a:fillRect/>
            </a:stretch>
          </p:blipFill>
          <p:spPr>
            <a:xfrm>
              <a:off x="3579361" y="2996300"/>
              <a:ext cx="288061" cy="329213"/>
            </a:xfrm>
            <a:prstGeom prst="rect">
              <a:avLst/>
            </a:prstGeom>
          </p:spPr>
        </p:pic>
        <p:cxnSp>
          <p:nvCxnSpPr>
            <p:cNvPr id="14" name="Straight Arrow Connector 13"/>
            <p:cNvCxnSpPr/>
            <p:nvPr/>
          </p:nvCxnSpPr>
          <p:spPr>
            <a:xfrm flipV="1">
              <a:off x="3975155" y="2796721"/>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100684" y="2066672"/>
              <a:ext cx="477103" cy="325182"/>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10228796" y="1911066"/>
            <a:ext cx="1671935" cy="1671935"/>
            <a:chOff x="10042446" y="1555767"/>
            <a:chExt cx="1672172" cy="1672172"/>
          </a:xfrm>
        </p:grpSpPr>
        <p:pic>
          <p:nvPicPr>
            <p:cNvPr id="61" name="Picture 60"/>
            <p:cNvPicPr>
              <a:picLocks noChangeAspect="1"/>
            </p:cNvPicPr>
            <p:nvPr/>
          </p:nvPicPr>
          <p:blipFill>
            <a:blip r:embed="rId4"/>
            <a:stretch>
              <a:fillRect/>
            </a:stretch>
          </p:blipFill>
          <p:spPr>
            <a:xfrm>
              <a:off x="10042446" y="1555767"/>
              <a:ext cx="1672172" cy="1672172"/>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41050" y="1925758"/>
              <a:ext cx="882901" cy="1076520"/>
            </a:xfrm>
            <a:prstGeom prst="rect">
              <a:avLst/>
            </a:prstGeom>
          </p:spPr>
        </p:pic>
      </p:grpSp>
      <p:sp>
        <p:nvSpPr>
          <p:cNvPr id="63" name="Title 1"/>
          <p:cNvSpPr>
            <a:spLocks noGrp="1"/>
          </p:cNvSpPr>
          <p:nvPr>
            <p:ph type="title"/>
          </p:nvPr>
        </p:nvSpPr>
        <p:spPr>
          <a:xfrm>
            <a:off x="883" y="295730"/>
            <a:ext cx="12541058" cy="917444"/>
          </a:xfrm>
        </p:spPr>
        <p:txBody>
          <a:bodyPr/>
          <a:lstStyle/>
          <a:p>
            <a:r>
              <a:rPr lang="en-US" sz="4488"/>
              <a:t>Ways to Modernize Applications</a:t>
            </a:r>
            <a:endParaRPr lang="en-US" sz="4488">
              <a:solidFill>
                <a:schemeClr val="tx1"/>
              </a:solidFill>
            </a:endParaRPr>
          </a:p>
        </p:txBody>
      </p:sp>
      <p:sp>
        <p:nvSpPr>
          <p:cNvPr id="11" name="Arrow: Right 10"/>
          <p:cNvSpPr/>
          <p:nvPr/>
        </p:nvSpPr>
        <p:spPr bwMode="auto">
          <a:xfrm>
            <a:off x="1260521"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1" name="Arrow: Right 40"/>
          <p:cNvSpPr/>
          <p:nvPr/>
        </p:nvSpPr>
        <p:spPr bwMode="auto">
          <a:xfrm>
            <a:off x="3668004" y="2580077"/>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4" name="Arrow: Right 43"/>
          <p:cNvSpPr/>
          <p:nvPr/>
        </p:nvSpPr>
        <p:spPr bwMode="auto">
          <a:xfrm>
            <a:off x="6779254" y="2594531"/>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 name="Group 1"/>
          <p:cNvGrpSpPr/>
          <p:nvPr/>
        </p:nvGrpSpPr>
        <p:grpSpPr>
          <a:xfrm>
            <a:off x="7047542" y="1777471"/>
            <a:ext cx="2727964" cy="1939125"/>
            <a:chOff x="7047659" y="1777226"/>
            <a:chExt cx="2728351" cy="1939401"/>
          </a:xfrm>
        </p:grpSpPr>
        <p:pic>
          <p:nvPicPr>
            <p:cNvPr id="30" name="Picture 29"/>
            <p:cNvPicPr>
              <a:picLocks noChangeAspect="1"/>
            </p:cNvPicPr>
            <p:nvPr/>
          </p:nvPicPr>
          <p:blipFill>
            <a:blip r:embed="rId4"/>
            <a:stretch>
              <a:fillRect/>
            </a:stretch>
          </p:blipFill>
          <p:spPr>
            <a:xfrm>
              <a:off x="8366422" y="2177536"/>
              <a:ext cx="995863" cy="995863"/>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9826" y="2191450"/>
              <a:ext cx="275780" cy="319653"/>
            </a:xfrm>
            <a:prstGeom prst="rect">
              <a:avLst/>
            </a:prstGeom>
          </p:spPr>
        </p:pic>
        <p:pic>
          <p:nvPicPr>
            <p:cNvPr id="33" name="Picture 32"/>
            <p:cNvPicPr>
              <a:picLocks noChangeAspect="1"/>
            </p:cNvPicPr>
            <p:nvPr/>
          </p:nvPicPr>
          <p:blipFill>
            <a:blip r:embed="rId6"/>
            <a:stretch>
              <a:fillRect/>
            </a:stretch>
          </p:blipFill>
          <p:spPr>
            <a:xfrm>
              <a:off x="7047659" y="3159298"/>
              <a:ext cx="288061" cy="329213"/>
            </a:xfrm>
            <a:prstGeom prst="rect">
              <a:avLst/>
            </a:prstGeom>
          </p:spPr>
        </p:pic>
        <p:cxnSp>
          <p:nvCxnSpPr>
            <p:cNvPr id="34" name="Straight Arrow Connector 33"/>
            <p:cNvCxnSpPr/>
            <p:nvPr/>
          </p:nvCxnSpPr>
          <p:spPr>
            <a:xfrm flipV="1">
              <a:off x="7443453" y="2959719"/>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499342" y="2459260"/>
              <a:ext cx="591612" cy="118299"/>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90709" y="3399060"/>
              <a:ext cx="273980" cy="317567"/>
            </a:xfrm>
            <a:prstGeom prst="rect">
              <a:avLst/>
            </a:prstGeom>
          </p:spPr>
        </p:pic>
        <p:cxnSp>
          <p:nvCxnSpPr>
            <p:cNvPr id="38" name="Straight Arrow Connector 37"/>
            <p:cNvCxnSpPr/>
            <p:nvPr/>
          </p:nvCxnSpPr>
          <p:spPr>
            <a:xfrm>
              <a:off x="7541971" y="3343290"/>
              <a:ext cx="1383104" cy="1531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63558" y="3103494"/>
              <a:ext cx="273980" cy="317567"/>
            </a:xfrm>
            <a:prstGeom prst="rect">
              <a:avLst/>
            </a:prstGeom>
          </p:spPr>
        </p:pic>
        <p:cxnSp>
          <p:nvCxnSpPr>
            <p:cNvPr id="43" name="Straight Arrow Connector 42"/>
            <p:cNvCxnSpPr/>
            <p:nvPr/>
          </p:nvCxnSpPr>
          <p:spPr>
            <a:xfrm>
              <a:off x="8829060" y="2912005"/>
              <a:ext cx="349766" cy="38187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02030" y="3376436"/>
              <a:ext cx="273980" cy="317567"/>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9443" y="1777226"/>
              <a:ext cx="275780" cy="319653"/>
            </a:xfrm>
            <a:prstGeom prst="rect">
              <a:avLst/>
            </a:prstGeom>
          </p:spPr>
        </p:pic>
        <p:cxnSp>
          <p:nvCxnSpPr>
            <p:cNvPr id="48" name="Straight Arrow Connector 47"/>
            <p:cNvCxnSpPr/>
            <p:nvPr/>
          </p:nvCxnSpPr>
          <p:spPr>
            <a:xfrm>
              <a:off x="7858340" y="2053475"/>
              <a:ext cx="481621" cy="3342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7895" y1="78899" x2="37895" y2="78899"/>
                          <a14:foregroundMark x1="45263" y1="83486" x2="45263" y2="83486"/>
                          <a14:foregroundMark x1="57895" y1="79817" x2="57895" y2="79817"/>
                          <a14:foregroundMark x1="72632" y1="73394" x2="72632" y2="73394"/>
                          <a14:foregroundMark x1="83158" y1="72477" x2="83158" y2="72477"/>
                          <a14:foregroundMark x1="20000" y1="73394" x2="20000" y2="73394"/>
                          <a14:foregroundMark x1="15789" y1="65138" x2="15789" y2="65138"/>
                          <a14:foregroundMark x1="22105" y1="68807" x2="22105" y2="68807"/>
                          <a14:foregroundMark x1="13684" y1="74312" x2="13684" y2="74312"/>
                          <a14:foregroundMark x1="63158" y1="80734" x2="63158" y2="80734"/>
                          <a14:foregroundMark x1="15789" y1="75229" x2="15789" y2="75229"/>
                          <a14:foregroundMark x1="17895" y1="77982" x2="17895" y2="77982"/>
                          <a14:foregroundMark x1="20000" y1="78899" x2="20000" y2="78899"/>
                          <a14:foregroundMark x1="23158" y1="79817" x2="23158" y2="79817"/>
                          <a14:foregroundMark x1="25263" y1="81651" x2="25263" y2="81651"/>
                          <a14:backgroundMark x1="24211" y1="14679" x2="24211" y2="14679"/>
                          <a14:backgroundMark x1="28421" y1="3670" x2="28421" y2="3670"/>
                          <a14:backgroundMark x1="80000" y1="18349" x2="80000" y2="18349"/>
                          <a14:backgroundMark x1="78947" y1="3670" x2="78947" y2="3670"/>
                          <a14:backgroundMark x1="76842" y1="96330" x2="76842" y2="96330"/>
                          <a14:backgroundMark x1="81053" y1="87156" x2="81053" y2="87156"/>
                          <a14:backgroundMark x1="96842" y1="82569" x2="96842" y2="82569"/>
                          <a14:backgroundMark x1="96842" y1="47706" x2="96842" y2="47706"/>
                          <a14:backgroundMark x1="95789" y1="13761" x2="95789" y2="13761"/>
                          <a14:backgroundMark x1="21053" y1="96330" x2="21053" y2="96330"/>
                          <a14:backgroundMark x1="4211" y1="94495" x2="4211" y2="94495"/>
                          <a14:backgroundMark x1="4211" y1="25688" x2="4211" y2="25688"/>
                          <a14:backgroundMark x1="4211" y1="5505" x2="4211" y2="5505"/>
                        </a14:backgroundRemoval>
                      </a14:imgEffect>
                    </a14:imgLayer>
                  </a14:imgProps>
                </a:ext>
              </a:extLst>
            </a:blip>
            <a:stretch>
              <a:fillRect/>
            </a:stretch>
          </p:blipFill>
          <p:spPr>
            <a:xfrm>
              <a:off x="7987036" y="2285679"/>
              <a:ext cx="904875" cy="1038225"/>
            </a:xfrm>
            <a:prstGeom prst="rect">
              <a:avLst/>
            </a:prstGeom>
          </p:spPr>
        </p:pic>
      </p:grpSp>
      <p:sp>
        <p:nvSpPr>
          <p:cNvPr id="45" name="Arrow: Right 44"/>
          <p:cNvSpPr/>
          <p:nvPr/>
        </p:nvSpPr>
        <p:spPr bwMode="auto">
          <a:xfrm>
            <a:off x="9712423"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 name="Rectangle 24"/>
          <p:cNvSpPr/>
          <p:nvPr/>
        </p:nvSpPr>
        <p:spPr>
          <a:xfrm>
            <a:off x="500619" y="3955551"/>
            <a:ext cx="11661218" cy="2246769"/>
          </a:xfrm>
          <a:prstGeom prst="rect">
            <a:avLst/>
          </a:prstGeom>
        </p:spPr>
        <p:txBody>
          <a:bodyPr wrap="square">
            <a:spAutoFit/>
          </a:bodyPr>
          <a:lstStyle/>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Traditional application</a:t>
            </a: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Hosted as guest executables or containers in </a:t>
            </a:r>
            <a:r>
              <a:rPr kumimoji="0" lang="en-US" sz="2800" b="0" i="0" u="none" strike="noStrike" kern="0" cap="none" spc="0" normalizeH="0" baseline="0" noProof="0" dirty="0" smtClean="0">
                <a:ln>
                  <a:noFill/>
                </a:ln>
                <a:solidFill>
                  <a:srgbClr val="353535"/>
                </a:solidFill>
                <a:effectLst/>
                <a:uLnTx/>
                <a:uFillTx/>
                <a:latin typeface="Segoe UI Semilight"/>
                <a:ea typeface="+mn-ea"/>
                <a:cs typeface="+mn-cs"/>
              </a:rPr>
              <a:t>Kubernetes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Modernization by adding new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Innovate by decomposing application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Transformed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r>
              <a:rPr kumimoji="0" lang="en-US" sz="2800" b="0" i="0" u="none" strike="noStrike" kern="0" cap="none" spc="0" normalizeH="0" baseline="0" noProof="0" dirty="0">
                <a:ln>
                  <a:noFill/>
                </a:ln>
                <a:solidFill>
                  <a:srgbClr val="353535"/>
                </a:solidFill>
                <a:effectLst/>
                <a:uLnTx/>
                <a:uFillTx/>
                <a:latin typeface="Segoe UI Semilight"/>
                <a:ea typeface="+mn-ea"/>
                <a:cs typeface="+mn-cs"/>
              </a:rPr>
              <a:t> or new greenfield application</a:t>
            </a:r>
          </a:p>
        </p:txBody>
      </p:sp>
      <p:sp>
        <p:nvSpPr>
          <p:cNvPr id="29" name="TextBox 28"/>
          <p:cNvSpPr txBox="1"/>
          <p:nvPr/>
        </p:nvSpPr>
        <p:spPr>
          <a:xfrm>
            <a:off x="8333604" y="6197432"/>
            <a:ext cx="4135469" cy="634440"/>
          </a:xfrm>
          <a:prstGeom prst="rect">
            <a:avLst/>
          </a:prstGeom>
          <a:noFill/>
        </p:spPr>
        <p:txBody>
          <a:bodyPr wrap="non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…You can stop at any stage</a:t>
            </a:r>
          </a:p>
        </p:txBody>
      </p:sp>
      <p:sp>
        <p:nvSpPr>
          <p:cNvPr id="5" name="TextBox 4"/>
          <p:cNvSpPr txBox="1"/>
          <p:nvPr/>
        </p:nvSpPr>
        <p:spPr>
          <a:xfrm>
            <a:off x="4424697" y="1194674"/>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Modernize</a:t>
            </a:r>
          </a:p>
        </p:txBody>
      </p:sp>
      <p:sp>
        <p:nvSpPr>
          <p:cNvPr id="53" name="TextBox 52"/>
          <p:cNvSpPr txBox="1"/>
          <p:nvPr/>
        </p:nvSpPr>
        <p:spPr>
          <a:xfrm>
            <a:off x="7607136"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Decompose</a:t>
            </a:r>
          </a:p>
        </p:txBody>
      </p:sp>
      <p:sp>
        <p:nvSpPr>
          <p:cNvPr id="54" name="TextBox 53"/>
          <p:cNvSpPr txBox="1"/>
          <p:nvPr/>
        </p:nvSpPr>
        <p:spPr>
          <a:xfrm>
            <a:off x="10263685"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Transformed</a:t>
            </a:r>
          </a:p>
        </p:txBody>
      </p:sp>
      <p:sp>
        <p:nvSpPr>
          <p:cNvPr id="55" name="TextBox 54"/>
          <p:cNvSpPr txBox="1"/>
          <p:nvPr/>
        </p:nvSpPr>
        <p:spPr>
          <a:xfrm>
            <a:off x="1755295" y="1230578"/>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Lift &amp; Shift</a:t>
            </a:r>
          </a:p>
        </p:txBody>
      </p:sp>
      <p:sp>
        <p:nvSpPr>
          <p:cNvPr id="49" name="Rectangle 48"/>
          <p:cNvSpPr/>
          <p:nvPr/>
        </p:nvSpPr>
        <p:spPr bwMode="auto">
          <a:xfrm>
            <a:off x="528618" y="4454930"/>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Rectangle 49"/>
          <p:cNvSpPr/>
          <p:nvPr/>
        </p:nvSpPr>
        <p:spPr bwMode="auto">
          <a:xfrm>
            <a:off x="528618" y="4908360"/>
            <a:ext cx="10536145" cy="417702"/>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1" name="Rectangle 50"/>
          <p:cNvSpPr/>
          <p:nvPr/>
        </p:nvSpPr>
        <p:spPr bwMode="auto">
          <a:xfrm>
            <a:off x="500617" y="5323323"/>
            <a:ext cx="10536145" cy="41055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 name="Rectangle 51"/>
          <p:cNvSpPr/>
          <p:nvPr/>
        </p:nvSpPr>
        <p:spPr bwMode="auto">
          <a:xfrm>
            <a:off x="528618" y="5747859"/>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5487305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xit"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44" grpId="0" animBg="1"/>
      <p:bldP spid="45" grpId="0" animBg="1"/>
      <p:bldP spid="29" grpId="0"/>
      <p:bldP spid="5" grpId="0"/>
      <p:bldP spid="53" grpId="0"/>
      <p:bldP spid="54" grpId="0"/>
      <p:bldP spid="55" grpId="0"/>
      <p:bldP spid="49" grpId="0" animBg="1"/>
      <p:bldP spid="50" grpId="0" animBg="1"/>
      <p:bldP spid="51" grpId="0" animBg="1"/>
      <p:bldP spid="5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t="33955" b="34327"/>
          <a:stretch/>
        </p:blipFill>
        <p:spPr>
          <a:xfrm>
            <a:off x="1578079" y="3346299"/>
            <a:ext cx="2276834" cy="761027"/>
          </a:xfrm>
          <a:prstGeom prst="rect">
            <a:avLst/>
          </a:prstGeom>
        </p:spPr>
      </p:pic>
      <p:pic>
        <p:nvPicPr>
          <p:cNvPr id="8" name="Picture 7"/>
          <p:cNvPicPr>
            <a:picLocks noChangeAspect="1"/>
          </p:cNvPicPr>
          <p:nvPr/>
        </p:nvPicPr>
        <p:blipFill rotWithShape="1">
          <a:blip r:embed="rId5">
            <a:lum bright="70000" contrast="-70000"/>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t="33955" b="34327"/>
          <a:stretch/>
        </p:blipFill>
        <p:spPr>
          <a:xfrm>
            <a:off x="1578079" y="4187905"/>
            <a:ext cx="2276834" cy="761027"/>
          </a:xfrm>
          <a:prstGeom prst="rect">
            <a:avLst/>
          </a:prstGeom>
        </p:spPr>
      </p:pic>
      <p:pic>
        <p:nvPicPr>
          <p:cNvPr id="9" name="Picture 8"/>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t="33955" b="34327"/>
          <a:stretch/>
        </p:blipFill>
        <p:spPr>
          <a:xfrm>
            <a:off x="1578081" y="5029511"/>
            <a:ext cx="2285941" cy="761027"/>
          </a:xfrm>
          <a:prstGeom prst="rect">
            <a:avLst/>
          </a:prstGeom>
        </p:spPr>
      </p:pic>
      <p:sp>
        <p:nvSpPr>
          <p:cNvPr id="10" name="Rectangle 9"/>
          <p:cNvSpPr/>
          <p:nvPr/>
        </p:nvSpPr>
        <p:spPr>
          <a:xfrm>
            <a:off x="502967" y="2507030"/>
            <a:ext cx="3882573" cy="595478"/>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by cloning the app on multiple servers/VMs/Containers</a:t>
            </a:r>
          </a:p>
        </p:txBody>
      </p:sp>
      <p:sp>
        <p:nvSpPr>
          <p:cNvPr id="11" name="Rectangle 10"/>
          <p:cNvSpPr/>
          <p:nvPr/>
        </p:nvSpPr>
        <p:spPr>
          <a:xfrm>
            <a:off x="124007" y="144463"/>
            <a:ext cx="5713231" cy="584775"/>
          </a:xfrm>
          <a:prstGeom prst="rect">
            <a:avLst/>
          </a:prstGeom>
        </p:spPr>
        <p:txBody>
          <a:bodyPr wrap="none">
            <a:spAutoFit/>
          </a:bodyPr>
          <a:lstStyle/>
          <a:p>
            <a:pPr defTabSz="913218">
              <a:defRPr/>
            </a:pPr>
            <a:r>
              <a:rPr lang="en-US" sz="3200" kern="0" dirty="0">
                <a:solidFill>
                  <a:srgbClr val="FFFFFF"/>
                </a:solidFill>
                <a:latin typeface="Segoe UI Light"/>
              </a:rPr>
              <a:t>Monolithic application approach</a:t>
            </a:r>
          </a:p>
        </p:txBody>
      </p:sp>
      <p:sp>
        <p:nvSpPr>
          <p:cNvPr id="12" name="Rectangle 11"/>
          <p:cNvSpPr/>
          <p:nvPr/>
        </p:nvSpPr>
        <p:spPr>
          <a:xfrm>
            <a:off x="6107651" y="144463"/>
            <a:ext cx="6225422" cy="584775"/>
          </a:xfrm>
          <a:prstGeom prst="rect">
            <a:avLst/>
          </a:prstGeom>
        </p:spPr>
        <p:txBody>
          <a:bodyPr wrap="none">
            <a:spAutoFit/>
          </a:bodyPr>
          <a:lstStyle/>
          <a:p>
            <a:pPr defTabSz="913218">
              <a:defRPr/>
            </a:pPr>
            <a:r>
              <a:rPr lang="en-US" sz="3200" kern="0" dirty="0">
                <a:solidFill>
                  <a:srgbClr val="FFFFFF"/>
                </a:solidFill>
                <a:latin typeface="Segoe UI Light"/>
              </a:rPr>
              <a:t>Microservices application approach</a:t>
            </a:r>
          </a:p>
        </p:txBody>
      </p:sp>
      <p:sp>
        <p:nvSpPr>
          <p:cNvPr id="13" name="Rectangle 12"/>
          <p:cNvSpPr/>
          <p:nvPr/>
        </p:nvSpPr>
        <p:spPr>
          <a:xfrm>
            <a:off x="6312059" y="906462"/>
            <a:ext cx="3182779" cy="846186"/>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microservice application separates functionality into separate smaller services.</a:t>
            </a:r>
          </a:p>
        </p:txBody>
      </p:sp>
      <p:grpSp>
        <p:nvGrpSpPr>
          <p:cNvPr id="14" name="Group 13"/>
          <p:cNvGrpSpPr/>
          <p:nvPr/>
        </p:nvGrpSpPr>
        <p:grpSpPr>
          <a:xfrm>
            <a:off x="6793380" y="2368085"/>
            <a:ext cx="4802640" cy="4132539"/>
            <a:chOff x="6851987" y="2430462"/>
            <a:chExt cx="4808779" cy="4137821"/>
          </a:xfrm>
        </p:grpSpPr>
        <p:pic>
          <p:nvPicPr>
            <p:cNvPr id="15" name="Picture 14"/>
            <p:cNvPicPr>
              <a:picLocks noChangeAspect="1"/>
            </p:cNvPicPr>
            <p:nvPr/>
          </p:nvPicPr>
          <p:blipFill>
            <a:blip r:embed="rId7">
              <a:duotone>
                <a:schemeClr val="accent4">
                  <a:shade val="45000"/>
                  <a:satMod val="135000"/>
                </a:schemeClr>
                <a:prstClr val="white"/>
              </a:duotone>
            </a:blip>
            <a:stretch>
              <a:fillRect/>
            </a:stretch>
          </p:blipFill>
          <p:spPr>
            <a:xfrm>
              <a:off x="6851987" y="3328326"/>
              <a:ext cx="4808779" cy="3239957"/>
            </a:xfrm>
            <a:prstGeom prst="rect">
              <a:avLst/>
            </a:prstGeom>
          </p:spPr>
        </p:pic>
        <p:sp>
          <p:nvSpPr>
            <p:cNvPr id="16" name="Rectangle 15"/>
            <p:cNvSpPr/>
            <p:nvPr/>
          </p:nvSpPr>
          <p:spPr>
            <a:xfrm>
              <a:off x="6858001" y="2430462"/>
              <a:ext cx="4715072" cy="830730"/>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out by deploying each service independently creating instances of these services across servers/VMs/containers</a:t>
              </a:r>
            </a:p>
          </p:txBody>
        </p:sp>
      </p:grpSp>
      <p:sp>
        <p:nvSpPr>
          <p:cNvPr id="17" name="Hexagon 16"/>
          <p:cNvSpPr/>
          <p:nvPr/>
        </p:nvSpPr>
        <p:spPr bwMode="auto">
          <a:xfrm>
            <a:off x="9947273" y="1411314"/>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8" name="Hexagon 17"/>
          <p:cNvSpPr/>
          <p:nvPr/>
        </p:nvSpPr>
        <p:spPr bwMode="auto">
          <a:xfrm>
            <a:off x="11125780" y="193864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9" name="Hexagon 18"/>
          <p:cNvSpPr/>
          <p:nvPr/>
        </p:nvSpPr>
        <p:spPr bwMode="auto">
          <a:xfrm>
            <a:off x="11558168" y="169658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0" name="Hexagon 19"/>
          <p:cNvSpPr/>
          <p:nvPr/>
        </p:nvSpPr>
        <p:spPr bwMode="auto">
          <a:xfrm>
            <a:off x="9926314" y="1433565"/>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1" name="Hexagon 20"/>
          <p:cNvSpPr/>
          <p:nvPr/>
        </p:nvSpPr>
        <p:spPr bwMode="auto">
          <a:xfrm>
            <a:off x="9951327" y="1386696"/>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2" name="Hexagon 21"/>
          <p:cNvSpPr/>
          <p:nvPr/>
        </p:nvSpPr>
        <p:spPr bwMode="auto">
          <a:xfrm>
            <a:off x="9946860" y="1966577"/>
            <a:ext cx="272502" cy="243789"/>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3" name="Hexagon 22"/>
          <p:cNvSpPr/>
          <p:nvPr/>
        </p:nvSpPr>
        <p:spPr bwMode="auto">
          <a:xfrm>
            <a:off x="9916308" y="1938643"/>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4" name="Hexagon 23"/>
          <p:cNvSpPr/>
          <p:nvPr/>
        </p:nvSpPr>
        <p:spPr bwMode="auto">
          <a:xfrm>
            <a:off x="9933511" y="1984916"/>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5" name="Hexagon 24"/>
          <p:cNvSpPr/>
          <p:nvPr/>
        </p:nvSpPr>
        <p:spPr bwMode="auto">
          <a:xfrm>
            <a:off x="10345964" y="172962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6" name="Hexagon 25"/>
          <p:cNvSpPr/>
          <p:nvPr/>
        </p:nvSpPr>
        <p:spPr bwMode="auto">
          <a:xfrm>
            <a:off x="10387233" y="1680629"/>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7" name="Hexagon 26"/>
          <p:cNvSpPr/>
          <p:nvPr/>
        </p:nvSpPr>
        <p:spPr bwMode="auto">
          <a:xfrm>
            <a:off x="10344093" y="169520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8" name="Hexagon 27"/>
          <p:cNvSpPr/>
          <p:nvPr/>
        </p:nvSpPr>
        <p:spPr bwMode="auto">
          <a:xfrm>
            <a:off x="11078956" y="1366139"/>
            <a:ext cx="366150" cy="309476"/>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9" name="Hexagon 28"/>
          <p:cNvSpPr/>
          <p:nvPr/>
        </p:nvSpPr>
        <p:spPr bwMode="auto">
          <a:xfrm>
            <a:off x="11078956" y="1929682"/>
            <a:ext cx="366150" cy="309476"/>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0" name="Hexagon 29"/>
          <p:cNvSpPr/>
          <p:nvPr/>
        </p:nvSpPr>
        <p:spPr bwMode="auto">
          <a:xfrm>
            <a:off x="11495841" y="1654675"/>
            <a:ext cx="366150" cy="309476"/>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1" name="Rounded Rectangle 30"/>
          <p:cNvSpPr/>
          <p:nvPr/>
        </p:nvSpPr>
        <p:spPr bwMode="auto">
          <a:xfrm>
            <a:off x="10913685" y="1296512"/>
            <a:ext cx="1022254" cy="1018137"/>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2" name="Rectangle 31"/>
          <p:cNvSpPr/>
          <p:nvPr/>
        </p:nvSpPr>
        <p:spPr>
          <a:xfrm>
            <a:off x="502965" y="978844"/>
            <a:ext cx="3452418" cy="1075483"/>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monolithic application has most of its functionality within a single process that is commonly componentized with libraries. </a:t>
            </a:r>
          </a:p>
        </p:txBody>
      </p:sp>
      <p:pic>
        <p:nvPicPr>
          <p:cNvPr id="33" name="Picture 32"/>
          <p:cNvPicPr>
            <a:picLocks noChangeAspect="1"/>
          </p:cNvPicPr>
          <p:nvPr/>
        </p:nvPicPr>
        <p:blipFill>
          <a:blip r:embed="rId8"/>
          <a:stretch>
            <a:fillRect/>
          </a:stretch>
        </p:blipFill>
        <p:spPr>
          <a:xfrm>
            <a:off x="4086379" y="1370138"/>
            <a:ext cx="605262" cy="601702"/>
          </a:xfrm>
          <a:prstGeom prst="rect">
            <a:avLst/>
          </a:prstGeom>
        </p:spPr>
      </p:pic>
      <p:pic>
        <p:nvPicPr>
          <p:cNvPr id="34" name="Picture 33"/>
          <p:cNvPicPr>
            <a:picLocks noChangeAspect="1"/>
          </p:cNvPicPr>
          <p:nvPr/>
        </p:nvPicPr>
        <p:blipFill>
          <a:blip r:embed="rId8"/>
          <a:stretch>
            <a:fillRect/>
          </a:stretch>
        </p:blipFill>
        <p:spPr>
          <a:xfrm>
            <a:off x="4384019" y="1425887"/>
            <a:ext cx="605262" cy="601702"/>
          </a:xfrm>
          <a:prstGeom prst="rect">
            <a:avLst/>
          </a:prstGeom>
        </p:spPr>
      </p:pic>
      <p:pic>
        <p:nvPicPr>
          <p:cNvPr id="35" name="Picture 34"/>
          <p:cNvPicPr>
            <a:picLocks noChangeAspect="1"/>
          </p:cNvPicPr>
          <p:nvPr/>
        </p:nvPicPr>
        <p:blipFill>
          <a:blip r:embed="rId8"/>
          <a:stretch>
            <a:fillRect/>
          </a:stretch>
        </p:blipFill>
        <p:spPr>
          <a:xfrm>
            <a:off x="4313544" y="1660394"/>
            <a:ext cx="605262" cy="601702"/>
          </a:xfrm>
          <a:prstGeom prst="rect">
            <a:avLst/>
          </a:prstGeom>
        </p:spPr>
      </p:pic>
      <p:grpSp>
        <p:nvGrpSpPr>
          <p:cNvPr id="36" name="Group 35"/>
          <p:cNvGrpSpPr/>
          <p:nvPr/>
        </p:nvGrpSpPr>
        <p:grpSpPr>
          <a:xfrm>
            <a:off x="9680194" y="1296511"/>
            <a:ext cx="1022255" cy="1018137"/>
            <a:chOff x="9684608" y="1293697"/>
            <a:chExt cx="1023560" cy="1019439"/>
          </a:xfrm>
        </p:grpSpPr>
        <p:sp>
          <p:nvSpPr>
            <p:cNvPr id="37" name="Hexagon 36"/>
            <p:cNvSpPr/>
            <p:nvPr/>
          </p:nvSpPr>
          <p:spPr bwMode="auto">
            <a:xfrm>
              <a:off x="9886641" y="1371114"/>
              <a:ext cx="366618" cy="309872"/>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8" name="Hexagon 37"/>
            <p:cNvSpPr/>
            <p:nvPr/>
          </p:nvSpPr>
          <p:spPr bwMode="auto">
            <a:xfrm>
              <a:off x="9886641" y="1935376"/>
              <a:ext cx="366618" cy="309872"/>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9" name="Hexagon 38"/>
            <p:cNvSpPr/>
            <p:nvPr/>
          </p:nvSpPr>
          <p:spPr bwMode="auto">
            <a:xfrm>
              <a:off x="10304059" y="1660017"/>
              <a:ext cx="366618" cy="309872"/>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0" name="Rounded Rectangle 39"/>
            <p:cNvSpPr/>
            <p:nvPr/>
          </p:nvSpPr>
          <p:spPr bwMode="auto">
            <a:xfrm>
              <a:off x="9684608" y="1293697"/>
              <a:ext cx="1023560" cy="1019439"/>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grpSp>
      <p:sp>
        <p:nvSpPr>
          <p:cNvPr id="41" name="Rectangle 40"/>
          <p:cNvSpPr/>
          <p:nvPr/>
        </p:nvSpPr>
        <p:spPr>
          <a:xfrm>
            <a:off x="10057141" y="911206"/>
            <a:ext cx="2028497" cy="376257"/>
          </a:xfrm>
          <a:prstGeom prst="rect">
            <a:avLst/>
          </a:prstGeom>
        </p:spPr>
        <p:txBody>
          <a:bodyPr wrap="square">
            <a:spAutoFit/>
          </a:bodyPr>
          <a:lstStyle/>
          <a:p>
            <a:pPr defTabSz="913218">
              <a:defRPr/>
            </a:pPr>
            <a:r>
              <a:rPr lang="en-US" sz="1798" kern="0" dirty="0">
                <a:solidFill>
                  <a:srgbClr val="FFFFFF"/>
                </a:solidFill>
                <a:latin typeface="Segoe UI Light"/>
              </a:rPr>
              <a:t>Microservices</a:t>
            </a:r>
          </a:p>
        </p:txBody>
      </p:sp>
      <p:sp>
        <p:nvSpPr>
          <p:cNvPr id="42" name="Hexagon 41"/>
          <p:cNvSpPr/>
          <p:nvPr/>
        </p:nvSpPr>
        <p:spPr bwMode="auto">
          <a:xfrm>
            <a:off x="11119262" y="142049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3" name="Hexagon 42"/>
          <p:cNvSpPr/>
          <p:nvPr/>
        </p:nvSpPr>
        <p:spPr bwMode="auto">
          <a:xfrm>
            <a:off x="11119262" y="141131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4" name="Hexagon 43"/>
          <p:cNvSpPr/>
          <p:nvPr/>
        </p:nvSpPr>
        <p:spPr bwMode="auto">
          <a:xfrm>
            <a:off x="11134233" y="1368205"/>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5" name="Hexagon 44"/>
          <p:cNvSpPr/>
          <p:nvPr/>
        </p:nvSpPr>
        <p:spPr bwMode="auto">
          <a:xfrm>
            <a:off x="11080036" y="195159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6" name="Hexagon 45"/>
          <p:cNvSpPr/>
          <p:nvPr/>
        </p:nvSpPr>
        <p:spPr bwMode="auto">
          <a:xfrm>
            <a:off x="11571392" y="167394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7" name="Hexagon 46"/>
          <p:cNvSpPr/>
          <p:nvPr/>
        </p:nvSpPr>
        <p:spPr bwMode="auto">
          <a:xfrm>
            <a:off x="11533797" y="1670988"/>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8" name="Hexagon 47"/>
          <p:cNvSpPr/>
          <p:nvPr/>
        </p:nvSpPr>
        <p:spPr bwMode="auto">
          <a:xfrm>
            <a:off x="11145064" y="1964284"/>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cxnSp>
        <p:nvCxnSpPr>
          <p:cNvPr id="49" name="Straight Connector 48"/>
          <p:cNvCxnSpPr/>
          <p:nvPr/>
        </p:nvCxnSpPr>
        <p:spPr>
          <a:xfrm flipH="1">
            <a:off x="5986318" y="300949"/>
            <a:ext cx="3613" cy="6091023"/>
          </a:xfrm>
          <a:prstGeom prst="line">
            <a:avLst/>
          </a:prstGeom>
          <a:noFill/>
          <a:ln w="15875" cap="flat" cmpd="sng" algn="ctr">
            <a:solidFill>
              <a:sysClr val="windowText" lastClr="000000"/>
            </a:solidFill>
            <a:prstDash val="solid"/>
            <a:miter lim="800000"/>
          </a:ln>
          <a:effectLst/>
        </p:spPr>
      </p:cxnSp>
      <p:grpSp>
        <p:nvGrpSpPr>
          <p:cNvPr id="50" name="Group 49"/>
          <p:cNvGrpSpPr/>
          <p:nvPr/>
        </p:nvGrpSpPr>
        <p:grpSpPr>
          <a:xfrm>
            <a:off x="4007666" y="969136"/>
            <a:ext cx="1046247" cy="1339598"/>
            <a:chOff x="4004846" y="965905"/>
            <a:chExt cx="1047586" cy="1341310"/>
          </a:xfrm>
        </p:grpSpPr>
        <p:sp>
          <p:nvSpPr>
            <p:cNvPr id="51" name="Rounded Rectangle 50"/>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2" name="Rectangle 51"/>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3" name="Rectangle 52"/>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4" name="Rectangle 53"/>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5" name="Rectangle 54"/>
            <p:cNvSpPr/>
            <p:nvPr/>
          </p:nvSpPr>
          <p:spPr>
            <a:xfrm>
              <a:off x="4005618" y="965905"/>
              <a:ext cx="1046814" cy="369484"/>
            </a:xfrm>
            <a:prstGeom prst="rect">
              <a:avLst/>
            </a:prstGeom>
          </p:spPr>
          <p:txBody>
            <a:bodyPr wrap="none">
              <a:spAutoFit/>
            </a:bodyPr>
            <a:lstStyle/>
            <a:p>
              <a:pPr defTabSz="913218">
                <a:defRPr/>
              </a:pPr>
              <a:r>
                <a:rPr lang="en-US" sz="1798" kern="0" dirty="0">
                  <a:solidFill>
                    <a:srgbClr val="FFFFFF"/>
                  </a:solidFill>
                  <a:latin typeface="Segoe UI Light"/>
                </a:rPr>
                <a:t>Monolith</a:t>
              </a:r>
            </a:p>
          </p:txBody>
        </p:sp>
      </p:grpSp>
      <p:sp>
        <p:nvSpPr>
          <p:cNvPr id="56" name="Hexagon 55"/>
          <p:cNvSpPr/>
          <p:nvPr/>
        </p:nvSpPr>
        <p:spPr bwMode="auto">
          <a:xfrm>
            <a:off x="9915725" y="1975955"/>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7" name="Hexagon 56"/>
          <p:cNvSpPr/>
          <p:nvPr/>
        </p:nvSpPr>
        <p:spPr bwMode="auto">
          <a:xfrm>
            <a:off x="9899104" y="1964150"/>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8" name="Hexagon 57"/>
          <p:cNvSpPr/>
          <p:nvPr/>
        </p:nvSpPr>
        <p:spPr bwMode="auto">
          <a:xfrm>
            <a:off x="11113562" y="1403818"/>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9" name="Hexagon 58"/>
          <p:cNvSpPr/>
          <p:nvPr/>
        </p:nvSpPr>
        <p:spPr bwMode="auto">
          <a:xfrm>
            <a:off x="11119309" y="1416639"/>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0" name="Hexagon 59"/>
          <p:cNvSpPr/>
          <p:nvPr/>
        </p:nvSpPr>
        <p:spPr bwMode="auto">
          <a:xfrm>
            <a:off x="11073209" y="1370290"/>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1" name="Hexagon 60"/>
          <p:cNvSpPr/>
          <p:nvPr/>
        </p:nvSpPr>
        <p:spPr bwMode="auto">
          <a:xfrm>
            <a:off x="10341349" y="171541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2" name="Hexagon 61"/>
          <p:cNvSpPr/>
          <p:nvPr/>
        </p:nvSpPr>
        <p:spPr bwMode="auto">
          <a:xfrm>
            <a:off x="10362862" y="171105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3" name="Flowchart: Magnetic Disk 62"/>
          <p:cNvSpPr/>
          <p:nvPr/>
        </p:nvSpPr>
        <p:spPr bwMode="auto">
          <a:xfrm>
            <a:off x="2027237" y="6164262"/>
            <a:ext cx="990600" cy="533400"/>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1600" kern="0" dirty="0">
                <a:solidFill>
                  <a:srgbClr val="FFFFFF"/>
                </a:solidFill>
                <a:ea typeface="Segoe UI" pitchFamily="34" charset="0"/>
                <a:cs typeface="Segoe UI" pitchFamily="34" charset="0"/>
              </a:rPr>
              <a:t>State</a:t>
            </a:r>
          </a:p>
        </p:txBody>
      </p:sp>
      <p:cxnSp>
        <p:nvCxnSpPr>
          <p:cNvPr id="64" name="Straight Arrow Connector 63"/>
          <p:cNvCxnSpPr>
            <a:endCxn id="63" idx="1"/>
          </p:cNvCxnSpPr>
          <p:nvPr/>
        </p:nvCxnSpPr>
        <p:spPr>
          <a:xfrm flipH="1">
            <a:off x="2522537" y="5790538"/>
            <a:ext cx="4558" cy="373724"/>
          </a:xfrm>
          <a:prstGeom prst="straightConnector1">
            <a:avLst/>
          </a:prstGeom>
          <a:ln w="28575">
            <a:solidFill>
              <a:schemeClr val="bg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20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accel="50000" decel="50000" fill="hold" nodeType="withEffect">
                                  <p:stCondLst>
                                    <p:cond delay="0"/>
                                  </p:stCondLst>
                                  <p:childTnLst>
                                    <p:animMotion origin="layout" path="M -3.3878E-6 1.64321E-6 L -0.14488 0.29619 " pathEditMode="relative" rAng="0" ptsTypes="AA">
                                      <p:cBhvr>
                                        <p:cTn id="18" dur="2000" fill="hold"/>
                                        <p:tgtEl>
                                          <p:spTgt spid="33"/>
                                        </p:tgtEl>
                                        <p:attrNameLst>
                                          <p:attrName>ppt_x</p:attrName>
                                          <p:attrName>ppt_y</p:attrName>
                                        </p:attrNameLst>
                                      </p:cBhvr>
                                      <p:rCtr x="-7250" y="14798"/>
                                    </p:animMotion>
                                  </p:childTnLst>
                                </p:cTn>
                              </p:par>
                              <p:par>
                                <p:cTn id="19" presetID="42" presetClass="path" presetSubtype="0" accel="50000" decel="50000" fill="hold" nodeType="withEffect">
                                  <p:stCondLst>
                                    <p:cond delay="0"/>
                                  </p:stCondLst>
                                  <p:childTnLst>
                                    <p:animMotion origin="layout" path="M -1.34542E-6 -2.0699E-6 L -0.16888 0.41058 " pathEditMode="relative" rAng="0" ptsTypes="AA">
                                      <p:cBhvr>
                                        <p:cTn id="20" dur="2000" fill="hold"/>
                                        <p:tgtEl>
                                          <p:spTgt spid="34"/>
                                        </p:tgtEl>
                                        <p:attrNameLst>
                                          <p:attrName>ppt_x</p:attrName>
                                          <p:attrName>ppt_y</p:attrName>
                                        </p:attrNameLst>
                                      </p:cBhvr>
                                      <p:rCtr x="-8450" y="20517"/>
                                    </p:animMotion>
                                  </p:childTnLst>
                                </p:cTn>
                              </p:par>
                              <p:par>
                                <p:cTn id="21" presetID="42" presetClass="path" presetSubtype="0" accel="50000" decel="50000" fill="hold" nodeType="withEffect">
                                  <p:stCondLst>
                                    <p:cond delay="0"/>
                                  </p:stCondLst>
                                  <p:childTnLst>
                                    <p:animMotion origin="layout" path="M -4.80214E-6 -2.62823E-6 L -0.16517 0.49456 " pathEditMode="relative" rAng="0" ptsTypes="AA">
                                      <p:cBhvr>
                                        <p:cTn id="22" dur="2000" fill="hold"/>
                                        <p:tgtEl>
                                          <p:spTgt spid="35"/>
                                        </p:tgtEl>
                                        <p:attrNameLst>
                                          <p:attrName>ppt_x</p:attrName>
                                          <p:attrName>ppt_y</p:attrName>
                                        </p:attrNameLst>
                                      </p:cBhvr>
                                      <p:rCtr x="-8259" y="2471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500"/>
                                        <p:tgtEl>
                                          <p:spTgt spid="6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500"/>
                            </p:stCondLst>
                            <p:childTnLst>
                              <p:par>
                                <p:cTn id="37" presetID="42" presetClass="path" presetSubtype="0" accel="50000" decel="50000" fill="hold" grpId="0" nodeType="afterEffect">
                                  <p:stCondLst>
                                    <p:cond delay="0"/>
                                  </p:stCondLst>
                                  <p:childTnLst>
                                    <p:animMotion origin="layout" path="M 2.4432E-6 -2.55561E-6 L -0.08936 0.28121 " pathEditMode="relative" rAng="0" ptsTypes="AA">
                                      <p:cBhvr>
                                        <p:cTn id="38" dur="2000" fill="hold"/>
                                        <p:tgtEl>
                                          <p:spTgt spid="17"/>
                                        </p:tgtEl>
                                        <p:attrNameLst>
                                          <p:attrName>ppt_x</p:attrName>
                                          <p:attrName>ppt_y</p:attrName>
                                        </p:attrNameLst>
                                      </p:cBhvr>
                                      <p:rCtr x="-4468" y="14049"/>
                                    </p:animMotion>
                                  </p:childTnLst>
                                </p:cTn>
                              </p:par>
                              <p:par>
                                <p:cTn id="39" presetID="42" presetClass="path" presetSubtype="0" accel="50000" decel="50000" fill="hold" grpId="0" nodeType="withEffect">
                                  <p:stCondLst>
                                    <p:cond delay="0"/>
                                  </p:stCondLst>
                                  <p:childTnLst>
                                    <p:animMotion origin="layout" path="M 1.87644E-6 -4.08534E-8 L -0.21764 0.39719 " pathEditMode="relative" rAng="0" ptsTypes="AA">
                                      <p:cBhvr>
                                        <p:cTn id="40" dur="2000" fill="hold"/>
                                        <p:tgtEl>
                                          <p:spTgt spid="20"/>
                                        </p:tgtEl>
                                        <p:attrNameLst>
                                          <p:attrName>ppt_x</p:attrName>
                                          <p:attrName>ppt_y</p:attrName>
                                        </p:attrNameLst>
                                      </p:cBhvr>
                                      <p:rCtr x="-10888" y="19859"/>
                                    </p:animMotion>
                                  </p:childTnLst>
                                </p:cTn>
                              </p:par>
                              <p:par>
                                <p:cTn id="41" presetID="42" presetClass="path" presetSubtype="0" accel="50000" decel="50000" fill="hold" grpId="0" nodeType="withEffect">
                                  <p:stCondLst>
                                    <p:cond delay="0"/>
                                  </p:stCondLst>
                                  <p:childTnLst>
                                    <p:animMotion origin="layout" path="M 4.59535E-8 -4.335E-6 L -0.1482 0.27985 " pathEditMode="relative" rAng="0" ptsTypes="AA">
                                      <p:cBhvr>
                                        <p:cTn id="42" dur="2000" fill="hold"/>
                                        <p:tgtEl>
                                          <p:spTgt spid="42"/>
                                        </p:tgtEl>
                                        <p:attrNameLst>
                                          <p:attrName>ppt_x</p:attrName>
                                          <p:attrName>ppt_y</p:attrName>
                                        </p:attrNameLst>
                                      </p:cBhvr>
                                      <p:rCtr x="-7416" y="13981"/>
                                    </p:animMotion>
                                  </p:childTnLst>
                                </p:cTn>
                              </p:par>
                              <p:par>
                                <p:cTn id="43" presetID="42" presetClass="path" presetSubtype="0" accel="50000" decel="50000" fill="hold" grpId="0" nodeType="withEffect">
                                  <p:stCondLst>
                                    <p:cond delay="0"/>
                                  </p:stCondLst>
                                  <p:childTnLst>
                                    <p:animMotion origin="layout" path="M 4.59535E-8 -2.55561E-6 L -0.04927 0.42284 " pathEditMode="relative" rAng="0" ptsTypes="AA">
                                      <p:cBhvr>
                                        <p:cTn id="44" dur="2000" fill="hold"/>
                                        <p:tgtEl>
                                          <p:spTgt spid="43"/>
                                        </p:tgtEl>
                                        <p:attrNameLst>
                                          <p:attrName>ppt_x</p:attrName>
                                          <p:attrName>ppt_y</p:attrName>
                                        </p:attrNameLst>
                                      </p:cBhvr>
                                      <p:rCtr x="-2464" y="21130"/>
                                    </p:animMotion>
                                  </p:childTnLst>
                                </p:cTn>
                              </p:par>
                              <p:par>
                                <p:cTn id="45" presetID="42" presetClass="path" presetSubtype="0" accel="50000" decel="50000" fill="hold" grpId="0" nodeType="withEffect">
                                  <p:stCondLst>
                                    <p:cond delay="0"/>
                                  </p:stCondLst>
                                  <p:childTnLst>
                                    <p:animMotion origin="layout" path="M 2.6168E-6 -2.16523E-6 L -0.00664 0.35475 " pathEditMode="relative" rAng="0" ptsTypes="AA">
                                      <p:cBhvr>
                                        <p:cTn id="46" dur="2000" fill="hold"/>
                                        <p:tgtEl>
                                          <p:spTgt spid="25"/>
                                        </p:tgtEl>
                                        <p:attrNameLst>
                                          <p:attrName>ppt_x</p:attrName>
                                          <p:attrName>ppt_y</p:attrName>
                                        </p:attrNameLst>
                                      </p:cBhvr>
                                      <p:rCtr x="-332" y="17726"/>
                                    </p:animMotion>
                                  </p:childTnLst>
                                </p:cTn>
                              </p:par>
                              <p:par>
                                <p:cTn id="47" presetID="42" presetClass="path" presetSubtype="0" accel="50000" decel="50000" fill="hold" grpId="0" nodeType="withEffect">
                                  <p:stCondLst>
                                    <p:cond delay="0"/>
                                  </p:stCondLst>
                                  <p:childTnLst>
                                    <p:animMotion origin="layout" path="M 1.26372E-6 2.9823E-6 L -0.02796 0.32297 " pathEditMode="relative" rAng="0" ptsTypes="AA">
                                      <p:cBhvr>
                                        <p:cTn id="48" dur="2000" fill="hold"/>
                                        <p:tgtEl>
                                          <p:spTgt spid="45"/>
                                        </p:tgtEl>
                                        <p:attrNameLst>
                                          <p:attrName>ppt_x</p:attrName>
                                          <p:attrName>ppt_y</p:attrName>
                                        </p:attrNameLst>
                                      </p:cBhvr>
                                      <p:rCtr x="-1404" y="16137"/>
                                    </p:animMotion>
                                  </p:childTnLst>
                                </p:cTn>
                              </p:par>
                              <p:par>
                                <p:cTn id="49" presetID="42" presetClass="path" presetSubtype="0" accel="50000" decel="50000" fill="hold" grpId="0" nodeType="withEffect">
                                  <p:stCondLst>
                                    <p:cond delay="0"/>
                                  </p:stCondLst>
                                  <p:childTnLst>
                                    <p:animMotion origin="layout" path="M -3.91626E-6 -4.52565E-6 L -0.05667 0.51635 " pathEditMode="relative" rAng="0" ptsTypes="AA">
                                      <p:cBhvr>
                                        <p:cTn id="50" dur="2000" fill="hold"/>
                                        <p:tgtEl>
                                          <p:spTgt spid="47"/>
                                        </p:tgtEl>
                                        <p:attrNameLst>
                                          <p:attrName>ppt_x</p:attrName>
                                          <p:attrName>ppt_y</p:attrName>
                                        </p:attrNameLst>
                                      </p:cBhvr>
                                      <p:rCtr x="-2834" y="25806"/>
                                    </p:animMotion>
                                  </p:childTnLst>
                                </p:cTn>
                              </p:par>
                              <p:par>
                                <p:cTn id="51" presetID="42" presetClass="path" presetSubtype="0" accel="50000" decel="50000" fill="hold" grpId="0" nodeType="withEffect">
                                  <p:stCondLst>
                                    <p:cond delay="0"/>
                                  </p:stCondLst>
                                  <p:childTnLst>
                                    <p:animMotion origin="layout" path="M 3.55885E-6 -4.54834E-6 L -0.34057 0.4065 " pathEditMode="relative" rAng="0" ptsTypes="AA">
                                      <p:cBhvr>
                                        <p:cTn id="52" dur="2000" fill="hold"/>
                                        <p:tgtEl>
                                          <p:spTgt spid="44"/>
                                        </p:tgtEl>
                                        <p:attrNameLst>
                                          <p:attrName>ppt_x</p:attrName>
                                          <p:attrName>ppt_y</p:attrName>
                                        </p:attrNameLst>
                                      </p:cBhvr>
                                      <p:rCtr x="-17028" y="20313"/>
                                    </p:animMotion>
                                  </p:childTnLst>
                                </p:cTn>
                              </p:par>
                              <p:par>
                                <p:cTn id="53" presetID="42" presetClass="path" presetSubtype="0" accel="50000" decel="50000" fill="hold" grpId="0" nodeType="withEffect">
                                  <p:stCondLst>
                                    <p:cond delay="0"/>
                                  </p:stCondLst>
                                  <p:childTnLst>
                                    <p:animMotion origin="layout" path="M 0.00128 -0.00477 L -0.06816 0.23354 " pathEditMode="relative" rAng="0" ptsTypes="AA">
                                      <p:cBhvr>
                                        <p:cTn id="54" dur="2000" fill="hold"/>
                                        <p:tgtEl>
                                          <p:spTgt spid="23"/>
                                        </p:tgtEl>
                                        <p:attrNameLst>
                                          <p:attrName>ppt_x</p:attrName>
                                          <p:attrName>ppt_y</p:attrName>
                                        </p:attrNameLst>
                                      </p:cBhvr>
                                      <p:rCtr x="-3472" y="11916"/>
                                    </p:animMotion>
                                  </p:childTnLst>
                                </p:cTn>
                              </p:par>
                              <p:par>
                                <p:cTn id="55" presetID="42" presetClass="path" presetSubtype="0" accel="50000" decel="50000" fill="hold" grpId="0" nodeType="withEffect">
                                  <p:stCondLst>
                                    <p:cond delay="0"/>
                                  </p:stCondLst>
                                  <p:childTnLst>
                                    <p:animMotion origin="layout" path="M -5.48889E-7 -1.31185E-6 L -0.15484 0.58602 " pathEditMode="relative" rAng="0" ptsTypes="AA">
                                      <p:cBhvr>
                                        <p:cTn id="56" dur="2000" fill="hold"/>
                                        <p:tgtEl>
                                          <p:spTgt spid="18"/>
                                        </p:tgtEl>
                                        <p:attrNameLst>
                                          <p:attrName>ppt_x</p:attrName>
                                          <p:attrName>ppt_y</p:attrName>
                                        </p:attrNameLst>
                                      </p:cBhvr>
                                      <p:rCtr x="-7748" y="29301"/>
                                    </p:animMotion>
                                  </p:childTnLst>
                                </p:cTn>
                              </p:par>
                              <p:par>
                                <p:cTn id="57" presetID="42" presetClass="path" presetSubtype="0" accel="50000" decel="50000" fill="hold" grpId="0" nodeType="withEffect">
                                  <p:stCondLst>
                                    <p:cond delay="0"/>
                                  </p:stCondLst>
                                  <p:childTnLst>
                                    <p:animMotion origin="layout" path="M 3.21164E-6 -0.00568 L -0.10391 0.64934 " pathEditMode="relative" rAng="0" ptsTypes="AA">
                                      <p:cBhvr>
                                        <p:cTn id="58" dur="2000" fill="hold"/>
                                        <p:tgtEl>
                                          <p:spTgt spid="27"/>
                                        </p:tgtEl>
                                        <p:attrNameLst>
                                          <p:attrName>ppt_x</p:attrName>
                                          <p:attrName>ppt_y</p:attrName>
                                        </p:attrNameLst>
                                      </p:cBhvr>
                                      <p:rCtr x="-5195" y="32751"/>
                                    </p:animMotion>
                                  </p:childTnLst>
                                </p:cTn>
                              </p:par>
                              <p:par>
                                <p:cTn id="59" presetID="42" presetClass="path" presetSubtype="0" accel="50000" decel="50000" fill="hold" grpId="0" nodeType="withEffect">
                                  <p:stCondLst>
                                    <p:cond delay="0"/>
                                  </p:stCondLst>
                                  <p:childTnLst>
                                    <p:animMotion origin="layout" path="M 1.28159E-6 -3.24557E-6 L -0.08948 0.57944 " pathEditMode="relative" rAng="0" ptsTypes="AA">
                                      <p:cBhvr>
                                        <p:cTn id="60" dur="2000" fill="hold"/>
                                        <p:tgtEl>
                                          <p:spTgt spid="24"/>
                                        </p:tgtEl>
                                        <p:attrNameLst>
                                          <p:attrName>ppt_x</p:attrName>
                                          <p:attrName>ppt_y</p:attrName>
                                        </p:attrNameLst>
                                      </p:cBhvr>
                                      <p:rCtr x="-4480" y="28961"/>
                                    </p:animMotion>
                                  </p:childTnLst>
                                </p:cTn>
                              </p:par>
                              <p:par>
                                <p:cTn id="61" presetID="42" presetClass="path" presetSubtype="0" accel="50000" decel="50000" fill="hold" grpId="0" nodeType="withEffect">
                                  <p:stCondLst>
                                    <p:cond delay="0"/>
                                  </p:stCondLst>
                                  <p:childTnLst>
                                    <p:animMotion origin="layout" path="M -2.33342E-6 -2.72356E-6 L -0.27891 0.46346 " pathEditMode="relative" rAng="0" ptsTypes="AA">
                                      <p:cBhvr>
                                        <p:cTn id="62" dur="2000" fill="hold"/>
                                        <p:tgtEl>
                                          <p:spTgt spid="48"/>
                                        </p:tgtEl>
                                        <p:attrNameLst>
                                          <p:attrName>ppt_x</p:attrName>
                                          <p:attrName>ppt_y</p:attrName>
                                        </p:attrNameLst>
                                      </p:cBhvr>
                                      <p:rCtr x="-13952" y="23173"/>
                                    </p:animMotion>
                                  </p:childTnLst>
                                </p:cTn>
                              </p:par>
                              <p:par>
                                <p:cTn id="63" presetID="42" presetClass="path" presetSubtype="0" accel="50000" decel="50000" fill="hold" grpId="0" nodeType="withEffect">
                                  <p:stCondLst>
                                    <p:cond delay="0"/>
                                  </p:stCondLst>
                                  <p:childTnLst>
                                    <p:animMotion origin="layout" path="M 1.35308E-6 4.06264E-6 L -0.32589 0.38198 " pathEditMode="relative" rAng="0" ptsTypes="AA">
                                      <p:cBhvr>
                                        <p:cTn id="64" dur="2000" fill="hold"/>
                                        <p:tgtEl>
                                          <p:spTgt spid="19"/>
                                        </p:tgtEl>
                                        <p:attrNameLst>
                                          <p:attrName>ppt_x</p:attrName>
                                          <p:attrName>ppt_y</p:attrName>
                                        </p:attrNameLst>
                                      </p:cBhvr>
                                      <p:rCtr x="-16301" y="19088"/>
                                    </p:animMotion>
                                  </p:childTnLst>
                                </p:cTn>
                              </p:par>
                              <p:par>
                                <p:cTn id="65" presetID="42" presetClass="path" presetSubtype="0" accel="50000" decel="50000" fill="hold" grpId="0" nodeType="withEffect">
                                  <p:stCondLst>
                                    <p:cond delay="0"/>
                                  </p:stCondLst>
                                  <p:childTnLst>
                                    <p:animMotion origin="layout" path="M 1.6339E-7 1.54789E-6 L -0.33138 0.52678 " pathEditMode="relative" rAng="0" ptsTypes="AA">
                                      <p:cBhvr>
                                        <p:cTn id="66" dur="2000" fill="hold"/>
                                        <p:tgtEl>
                                          <p:spTgt spid="46"/>
                                        </p:tgtEl>
                                        <p:attrNameLst>
                                          <p:attrName>ppt_x</p:attrName>
                                          <p:attrName>ppt_y</p:attrName>
                                        </p:attrNameLst>
                                      </p:cBhvr>
                                      <p:rCtr x="-16569" y="26328"/>
                                    </p:animMotion>
                                  </p:childTnLst>
                                </p:cTn>
                              </p:par>
                              <p:par>
                                <p:cTn id="67" presetID="42" presetClass="path" presetSubtype="0" accel="50000" decel="50000" fill="hold" grpId="0" nodeType="withEffect">
                                  <p:stCondLst>
                                    <p:cond delay="0"/>
                                  </p:stCondLst>
                                  <p:childTnLst>
                                    <p:animMotion origin="layout" path="M -2.85423E-6 1.89287E-6 L -0.21955 0.54607 " pathEditMode="relative" rAng="0" ptsTypes="AA">
                                      <p:cBhvr>
                                        <p:cTn id="68" dur="2000" fill="hold"/>
                                        <p:tgtEl>
                                          <p:spTgt spid="21"/>
                                        </p:tgtEl>
                                        <p:attrNameLst>
                                          <p:attrName>ppt_x</p:attrName>
                                          <p:attrName>ppt_y</p:attrName>
                                        </p:attrNameLst>
                                      </p:cBhvr>
                                      <p:rCtr x="-10978" y="27304"/>
                                    </p:animMotion>
                                  </p:childTnLst>
                                </p:cTn>
                              </p:par>
                              <p:par>
                                <p:cTn id="69" presetID="42" presetClass="path" presetSubtype="0" accel="50000" decel="50000" fill="hold" grpId="0" nodeType="withEffect">
                                  <p:stCondLst>
                                    <p:cond delay="0"/>
                                  </p:stCondLst>
                                  <p:childTnLst>
                                    <p:animMotion origin="layout" path="M 3.75032E-6 3.69496E-6 L -0.21177 0.36178 " pathEditMode="relative" rAng="0" ptsTypes="AA">
                                      <p:cBhvr>
                                        <p:cTn id="70" dur="2000" fill="hold"/>
                                        <p:tgtEl>
                                          <p:spTgt spid="26"/>
                                        </p:tgtEl>
                                        <p:attrNameLst>
                                          <p:attrName>ppt_x</p:attrName>
                                          <p:attrName>ppt_y</p:attrName>
                                        </p:attrNameLst>
                                      </p:cBhvr>
                                      <p:rCtr x="-10595" y="18089"/>
                                    </p:animMotion>
                                  </p:childTnLst>
                                </p:cTn>
                              </p:par>
                              <p:par>
                                <p:cTn id="71" presetID="42" presetClass="path" presetSubtype="0" accel="50000" decel="50000" fill="hold" grpId="0" nodeType="withEffect">
                                  <p:stCondLst>
                                    <p:cond delay="0"/>
                                  </p:stCondLst>
                                  <p:childTnLst>
                                    <p:animMotion origin="layout" path="M -4.4677E-7 -2.72356E-6 L -0.23768 0.46346 " pathEditMode="relative" rAng="0" ptsTypes="AA">
                                      <p:cBhvr>
                                        <p:cTn id="72" dur="2000" fill="hold"/>
                                        <p:tgtEl>
                                          <p:spTgt spid="57"/>
                                        </p:tgtEl>
                                        <p:attrNameLst>
                                          <p:attrName>ppt_x</p:attrName>
                                          <p:attrName>ppt_y</p:attrName>
                                        </p:attrNameLst>
                                      </p:cBhvr>
                                      <p:rCtr x="-11884" y="23173"/>
                                    </p:animMotion>
                                  </p:childTnLst>
                                </p:cTn>
                              </p:par>
                              <p:par>
                                <p:cTn id="73" presetID="42" presetClass="path" presetSubtype="0" accel="50000" decel="50000" fill="hold" grpId="0" nodeType="withEffect">
                                  <p:stCondLst>
                                    <p:cond delay="0"/>
                                  </p:stCondLst>
                                  <p:childTnLst>
                                    <p:animMotion origin="layout" path="M -0.00957 2.26055E-6 L -0.20896 0.66273 " pathEditMode="relative" rAng="0" ptsTypes="AA">
                                      <p:cBhvr>
                                        <p:cTn id="74" dur="2000" fill="hold"/>
                                        <p:tgtEl>
                                          <p:spTgt spid="58"/>
                                        </p:tgtEl>
                                        <p:attrNameLst>
                                          <p:attrName>ppt_x</p:attrName>
                                          <p:attrName>ppt_y</p:attrName>
                                        </p:attrNameLst>
                                      </p:cBhvr>
                                      <p:rCtr x="-9969" y="33137"/>
                                    </p:animMotion>
                                  </p:childTnLst>
                                </p:cTn>
                              </p:par>
                              <p:par>
                                <p:cTn id="75" presetID="42" presetClass="path" presetSubtype="0" accel="50000" decel="50000" fill="hold" grpId="0" nodeType="withEffect">
                                  <p:stCondLst>
                                    <p:cond delay="0"/>
                                  </p:stCondLst>
                                  <p:childTnLst>
                                    <p:animMotion origin="layout" path="M 1.85857E-6 -1.51158E-6 L -0.06115 0.55947 " pathEditMode="relative" rAng="0" ptsTypes="AA">
                                      <p:cBhvr>
                                        <p:cTn id="76" dur="2000" fill="hold"/>
                                        <p:tgtEl>
                                          <p:spTgt spid="60"/>
                                        </p:tgtEl>
                                        <p:attrNameLst>
                                          <p:attrName>ppt_x</p:attrName>
                                          <p:attrName>ppt_y</p:attrName>
                                        </p:attrNameLst>
                                      </p:cBhvr>
                                      <p:rCtr x="-3064" y="27962"/>
                                    </p:animMotion>
                                  </p:childTnLst>
                                </p:cTn>
                              </p:par>
                              <p:par>
                                <p:cTn id="77" presetID="42" presetClass="path" presetSubtype="0" accel="50000" decel="50000" fill="hold" grpId="0" nodeType="withEffect">
                                  <p:stCondLst>
                                    <p:cond delay="0"/>
                                  </p:stCondLst>
                                  <p:childTnLst>
                                    <p:animMotion origin="layout" path="M -4.43707E-6 5.03858E-7 L -0.14475 0.23763 " pathEditMode="relative" rAng="0" ptsTypes="AA">
                                      <p:cBhvr>
                                        <p:cTn id="78" dur="2000" fill="hold"/>
                                        <p:tgtEl>
                                          <p:spTgt spid="61"/>
                                        </p:tgtEl>
                                        <p:attrNameLst>
                                          <p:attrName>ppt_x</p:attrName>
                                          <p:attrName>ppt_y</p:attrName>
                                        </p:attrNameLst>
                                      </p:cBhvr>
                                      <p:rCtr x="-7238" y="11870"/>
                                    </p:animMotion>
                                  </p:childTnLst>
                                </p:cTn>
                              </p:par>
                              <p:par>
                                <p:cTn id="79" presetID="42" presetClass="path" presetSubtype="0" accel="50000" decel="50000" fill="hold" grpId="0" nodeType="withEffect">
                                  <p:stCondLst>
                                    <p:cond delay="0"/>
                                  </p:stCondLst>
                                  <p:childTnLst>
                                    <p:animMotion origin="layout" path="M -9.24177E-7 -0.00227 L 0.01711 0.53018 " pathEditMode="relative" rAng="0" ptsTypes="AA">
                                      <p:cBhvr>
                                        <p:cTn id="80" dur="2000" fill="hold"/>
                                        <p:tgtEl>
                                          <p:spTgt spid="62"/>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animBg="1"/>
      <p:bldP spid="18" grpId="0" animBg="1"/>
      <p:bldP spid="19" grpId="0" animBg="1"/>
      <p:bldP spid="20" grpId="0" animBg="1"/>
      <p:bldP spid="21" grpId="0" animBg="1"/>
      <p:bldP spid="23" grpId="0" animBg="1"/>
      <p:bldP spid="24" grpId="0" animBg="1"/>
      <p:bldP spid="25" grpId="0" animBg="1"/>
      <p:bldP spid="26" grpId="0" animBg="1"/>
      <p:bldP spid="27" grpId="0" animBg="1"/>
      <p:bldP spid="42" grpId="0" animBg="1"/>
      <p:bldP spid="43" grpId="0" animBg="1"/>
      <p:bldP spid="44" grpId="0" animBg="1"/>
      <p:bldP spid="45" grpId="0" animBg="1"/>
      <p:bldP spid="46" grpId="0" animBg="1"/>
      <p:bldP spid="47" grpId="0" animBg="1"/>
      <p:bldP spid="48" grpId="0" animBg="1"/>
      <p:bldP spid="57" grpId="0" animBg="1"/>
      <p:bldP spid="58" grpId="0" animBg="1"/>
      <p:bldP spid="60" grpId="0" animBg="1"/>
      <p:bldP spid="61" grpId="0" animBg="1"/>
      <p:bldP spid="62" grpId="0" animBg="1"/>
      <p:bldP spid="6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96" dirty="0"/>
              <a:t>Modernization with microservices</a:t>
            </a:r>
          </a:p>
        </p:txBody>
      </p:sp>
      <p:sp>
        <p:nvSpPr>
          <p:cNvPr id="4" name="Text Placeholder 3"/>
          <p:cNvSpPr>
            <a:spLocks noGrp="1"/>
          </p:cNvSpPr>
          <p:nvPr>
            <p:ph type="body" sz="quarter" idx="10"/>
          </p:nvPr>
        </p:nvSpPr>
        <p:spPr/>
        <p:txBody>
          <a:bodyPr/>
          <a:lstStyle/>
          <a:p>
            <a:r>
              <a:rPr lang="en-US" sz="2856" dirty="0">
                <a:solidFill>
                  <a:schemeClr val="tx1"/>
                </a:solidFill>
              </a:rPr>
              <a:t>Individually built and deployed</a:t>
            </a:r>
          </a:p>
          <a:p>
            <a:endParaRPr lang="en-US" sz="2856" dirty="0">
              <a:solidFill>
                <a:schemeClr val="tx1"/>
              </a:solidFill>
            </a:endParaRPr>
          </a:p>
          <a:p>
            <a:r>
              <a:rPr lang="en-US" sz="2856" dirty="0">
                <a:solidFill>
                  <a:schemeClr val="tx1"/>
                </a:solidFill>
              </a:rPr>
              <a:t>Small, independent services</a:t>
            </a:r>
          </a:p>
          <a:p>
            <a:endParaRPr lang="en-US" sz="2856" dirty="0">
              <a:solidFill>
                <a:schemeClr val="tx1"/>
              </a:solidFill>
            </a:endParaRPr>
          </a:p>
          <a:p>
            <a:r>
              <a:rPr lang="en-US" sz="2856" dirty="0">
                <a:solidFill>
                  <a:schemeClr val="tx1"/>
                </a:solidFill>
              </a:rPr>
              <a:t>Integrate using published API</a:t>
            </a:r>
          </a:p>
          <a:p>
            <a:endParaRPr lang="en-US" sz="2856" dirty="0">
              <a:solidFill>
                <a:schemeClr val="tx1"/>
              </a:solidFill>
            </a:endParaRPr>
          </a:p>
          <a:p>
            <a:r>
              <a:rPr lang="en-US" sz="2856" dirty="0">
                <a:solidFill>
                  <a:schemeClr val="tx1"/>
                </a:solidFill>
              </a:rPr>
              <a:t>Fine-grained, loosely coupled</a:t>
            </a: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1496" y="1472460"/>
            <a:ext cx="6329447" cy="4375213"/>
          </a:xfrm>
          <a:prstGeom prst="rect">
            <a:avLst/>
          </a:prstGeom>
          <a:noFill/>
        </p:spPr>
      </p:pic>
      <p:sp>
        <p:nvSpPr>
          <p:cNvPr id="13" name="Double Brace 12"/>
          <p:cNvSpPr/>
          <p:nvPr/>
        </p:nvSpPr>
        <p:spPr>
          <a:xfrm>
            <a:off x="7405752" y="1464923"/>
            <a:ext cx="1706664"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4" name="Double Brace 13"/>
          <p:cNvSpPr/>
          <p:nvPr/>
        </p:nvSpPr>
        <p:spPr>
          <a:xfrm>
            <a:off x="9230009" y="1472461"/>
            <a:ext cx="1299965"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5" name="Double Brace 14"/>
          <p:cNvSpPr/>
          <p:nvPr/>
        </p:nvSpPr>
        <p:spPr>
          <a:xfrm>
            <a:off x="10554305" y="1464922"/>
            <a:ext cx="133798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6" name="Double Brace 15"/>
          <p:cNvSpPr/>
          <p:nvPr/>
        </p:nvSpPr>
        <p:spPr>
          <a:xfrm>
            <a:off x="7349796" y="2860719"/>
            <a:ext cx="135227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7" name="Double Brace 16"/>
          <p:cNvSpPr/>
          <p:nvPr/>
        </p:nvSpPr>
        <p:spPr>
          <a:xfrm>
            <a:off x="8720723" y="2868257"/>
            <a:ext cx="1749649"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8" name="Double Brace 17"/>
          <p:cNvSpPr/>
          <p:nvPr/>
        </p:nvSpPr>
        <p:spPr>
          <a:xfrm>
            <a:off x="10554305" y="2860718"/>
            <a:ext cx="1282030"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9" name="Double Brace 18"/>
          <p:cNvSpPr/>
          <p:nvPr/>
        </p:nvSpPr>
        <p:spPr>
          <a:xfrm>
            <a:off x="7368449" y="4657535"/>
            <a:ext cx="2331507"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20" name="Double Brace 19"/>
          <p:cNvSpPr/>
          <p:nvPr/>
        </p:nvSpPr>
        <p:spPr>
          <a:xfrm>
            <a:off x="9948512" y="4636101"/>
            <a:ext cx="1962431"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pic>
        <p:nvPicPr>
          <p:cNvPr id="21" name="Picture 20"/>
          <p:cNvPicPr/>
          <p:nvPr/>
        </p:nvPicPr>
        <p:blipFill rotWithShape="1">
          <a:blip r:embed="rId3" cstate="print">
            <a:extLst>
              <a:ext uri="{28A0092B-C50C-407E-A947-70E740481C1C}">
                <a14:useLocalDpi xmlns:a14="http://schemas.microsoft.com/office/drawing/2010/main" val="0"/>
              </a:ext>
            </a:extLst>
          </a:blip>
          <a:srcRect l="49597" t="31902" r="21819" b="44372"/>
          <a:stretch/>
        </p:blipFill>
        <p:spPr bwMode="auto">
          <a:xfrm>
            <a:off x="8720722" y="2875795"/>
            <a:ext cx="1809251" cy="1038029"/>
          </a:xfrm>
          <a:prstGeom prst="rect">
            <a:avLst/>
          </a:prstGeom>
          <a:noFill/>
        </p:spPr>
      </p:pic>
    </p:spTree>
    <p:extLst>
      <p:ext uri="{BB962C8B-B14F-4D97-AF65-F5344CB8AC3E}">
        <p14:creationId xmlns:p14="http://schemas.microsoft.com/office/powerpoint/2010/main" val="17513238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animEffect transition="in" filter="fade">
                                      <p:cBhvr>
                                        <p:cTn id="4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3" grpId="0" animBg="1"/>
      <p:bldP spid="14" grpId="0" animBg="1"/>
      <p:bldP spid="15" grpId="0" animBg="1"/>
      <p:bldP spid="16" grpId="0" animBg="1"/>
      <p:bldP spid="17" grpId="0" animBg="1"/>
      <p:bldP spid="18" grpId="0" animBg="1"/>
      <p:bldP spid="19" grpId="0" animBg="1"/>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3796236" y="2239818"/>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4" name="Rectangle 23"/>
          <p:cNvSpPr/>
          <p:nvPr/>
        </p:nvSpPr>
        <p:spPr>
          <a:xfrm>
            <a:off x="3640802" y="2084384"/>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3" name="Rectangle 22"/>
          <p:cNvSpPr/>
          <p:nvPr/>
        </p:nvSpPr>
        <p:spPr>
          <a:xfrm>
            <a:off x="1227945" y="2395252"/>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2" name="Rectangle 21"/>
          <p:cNvSpPr/>
          <p:nvPr/>
        </p:nvSpPr>
        <p:spPr>
          <a:xfrm>
            <a:off x="1072511" y="2239818"/>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1" name="Rectangle 20"/>
          <p:cNvSpPr/>
          <p:nvPr/>
        </p:nvSpPr>
        <p:spPr>
          <a:xfrm>
            <a:off x="917077" y="2084384"/>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 name="Title 2"/>
          <p:cNvSpPr>
            <a:spLocks noGrp="1"/>
          </p:cNvSpPr>
          <p:nvPr>
            <p:ph type="title"/>
          </p:nvPr>
        </p:nvSpPr>
        <p:spPr/>
        <p:txBody>
          <a:bodyPr/>
          <a:lstStyle/>
          <a:p>
            <a:r>
              <a:rPr lang="en-US" dirty="0" err="1"/>
              <a:t>Microservice</a:t>
            </a:r>
            <a:r>
              <a:rPr lang="en-US" dirty="0"/>
              <a:t> architecture benefits</a:t>
            </a:r>
          </a:p>
        </p:txBody>
      </p:sp>
      <p:sp>
        <p:nvSpPr>
          <p:cNvPr id="6" name="Rectangle 5"/>
          <p:cNvSpPr/>
          <p:nvPr/>
        </p:nvSpPr>
        <p:spPr>
          <a:xfrm>
            <a:off x="761643" y="1928950"/>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7" name="Rectangle 6"/>
          <p:cNvSpPr/>
          <p:nvPr/>
        </p:nvSpPr>
        <p:spPr>
          <a:xfrm>
            <a:off x="3485368" y="1928950"/>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1" name="Rectangle 10"/>
          <p:cNvSpPr/>
          <p:nvPr/>
        </p:nvSpPr>
        <p:spPr>
          <a:xfrm>
            <a:off x="6807457" y="4050391"/>
            <a:ext cx="4649795" cy="11571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 Service</a:t>
            </a:r>
          </a:p>
        </p:txBody>
      </p:sp>
      <p:sp>
        <p:nvSpPr>
          <p:cNvPr id="13" name="Rectangle 12"/>
          <p:cNvSpPr/>
          <p:nvPr/>
        </p:nvSpPr>
        <p:spPr>
          <a:xfrm>
            <a:off x="9250580" y="4439265"/>
            <a:ext cx="1685066" cy="31860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p>
        </p:txBody>
      </p:sp>
      <p:sp>
        <p:nvSpPr>
          <p:cNvPr id="14" name="Rectangle 13"/>
          <p:cNvSpPr/>
          <p:nvPr/>
        </p:nvSpPr>
        <p:spPr>
          <a:xfrm>
            <a:off x="9250581" y="4774068"/>
            <a:ext cx="1685067" cy="318608"/>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17" name="Rectangle 16"/>
          <p:cNvSpPr/>
          <p:nvPr/>
        </p:nvSpPr>
        <p:spPr>
          <a:xfrm>
            <a:off x="6807457" y="5520101"/>
            <a:ext cx="1926069" cy="11354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8" name="Rectangle 17"/>
          <p:cNvSpPr/>
          <p:nvPr/>
        </p:nvSpPr>
        <p:spPr>
          <a:xfrm>
            <a:off x="6927438" y="6170113"/>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sp>
        <p:nvSpPr>
          <p:cNvPr id="26" name="Rectangle 25"/>
          <p:cNvSpPr/>
          <p:nvPr/>
        </p:nvSpPr>
        <p:spPr>
          <a:xfrm>
            <a:off x="6807458" y="2038839"/>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node.js</a:t>
            </a:r>
          </a:p>
        </p:txBody>
      </p:sp>
      <p:sp>
        <p:nvSpPr>
          <p:cNvPr id="27" name="Rectangle 26"/>
          <p:cNvSpPr/>
          <p:nvPr/>
        </p:nvSpPr>
        <p:spPr>
          <a:xfrm>
            <a:off x="9531183" y="2038839"/>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.NET</a:t>
            </a:r>
          </a:p>
        </p:txBody>
      </p:sp>
      <p:sp>
        <p:nvSpPr>
          <p:cNvPr id="28" name="Rectangle 27"/>
          <p:cNvSpPr/>
          <p:nvPr/>
        </p:nvSpPr>
        <p:spPr>
          <a:xfrm>
            <a:off x="834338" y="4521161"/>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29" name="Rectangle 28"/>
          <p:cNvSpPr/>
          <p:nvPr/>
        </p:nvSpPr>
        <p:spPr>
          <a:xfrm>
            <a:off x="3558063" y="4521638"/>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30" name="Rectangle 29"/>
          <p:cNvSpPr/>
          <p:nvPr/>
        </p:nvSpPr>
        <p:spPr>
          <a:xfrm>
            <a:off x="9531183" y="5529726"/>
            <a:ext cx="1926069" cy="1125857"/>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1" name="Rectangle 30"/>
          <p:cNvSpPr/>
          <p:nvPr/>
        </p:nvSpPr>
        <p:spPr>
          <a:xfrm>
            <a:off x="9667213" y="6188129"/>
            <a:ext cx="1658072"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33" name="TextBox 32"/>
          <p:cNvSpPr txBox="1"/>
          <p:nvPr/>
        </p:nvSpPr>
        <p:spPr>
          <a:xfrm>
            <a:off x="1797373" y="1183422"/>
            <a:ext cx="3677624"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Scale Independently</a:t>
            </a:r>
          </a:p>
        </p:txBody>
      </p:sp>
      <p:sp>
        <p:nvSpPr>
          <p:cNvPr id="34" name="TextBox 33"/>
          <p:cNvSpPr txBox="1"/>
          <p:nvPr/>
        </p:nvSpPr>
        <p:spPr>
          <a:xfrm>
            <a:off x="6905672" y="1237707"/>
            <a:ext cx="4780332"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Different Technology Stacks</a:t>
            </a:r>
          </a:p>
        </p:txBody>
      </p:sp>
      <p:sp>
        <p:nvSpPr>
          <p:cNvPr id="35" name="TextBox 34"/>
          <p:cNvSpPr txBox="1"/>
          <p:nvPr/>
        </p:nvSpPr>
        <p:spPr>
          <a:xfrm>
            <a:off x="7091275" y="3399351"/>
            <a:ext cx="4780332" cy="640416"/>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Conflicting Dependencies</a:t>
            </a:r>
          </a:p>
        </p:txBody>
      </p:sp>
      <p:sp>
        <p:nvSpPr>
          <p:cNvPr id="36" name="TextBox 35"/>
          <p:cNvSpPr txBox="1"/>
          <p:nvPr/>
        </p:nvSpPr>
        <p:spPr>
          <a:xfrm>
            <a:off x="1095202" y="3642886"/>
            <a:ext cx="4780332" cy="640416"/>
          </a:xfrm>
          <a:prstGeom prst="rect">
            <a:avLst/>
          </a:prstGeom>
          <a:noFill/>
        </p:spPr>
        <p:txBody>
          <a:bodyPr wrap="square" lIns="186521" tIns="149217" rIns="186521" bIns="149217" rtlCol="0" anchor="t" anchorCtr="0">
            <a:spAutoFit/>
          </a:bodyPr>
          <a:lstStyle/>
          <a:p>
            <a:pPr marL="0" marR="0" lvl="0" indent="0" algn="ctr"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Independent Deployments</a:t>
            </a:r>
          </a:p>
        </p:txBody>
      </p:sp>
      <p:sp>
        <p:nvSpPr>
          <p:cNvPr id="37" name="Rectangle 36"/>
          <p:cNvSpPr/>
          <p:nvPr/>
        </p:nvSpPr>
        <p:spPr>
          <a:xfrm>
            <a:off x="3558063" y="4524093"/>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V2</a:t>
            </a:r>
          </a:p>
        </p:txBody>
      </p:sp>
      <p:sp>
        <p:nvSpPr>
          <p:cNvPr id="38" name="Rectangle 37"/>
          <p:cNvSpPr/>
          <p:nvPr/>
        </p:nvSpPr>
        <p:spPr>
          <a:xfrm>
            <a:off x="7232438" y="4440449"/>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cxnSp>
        <p:nvCxnSpPr>
          <p:cNvPr id="40" name="Straight Arrow Connector 39"/>
          <p:cNvCxnSpPr>
            <a:stCxn id="28" idx="3"/>
            <a:endCxn id="37" idx="1"/>
          </p:cNvCxnSpPr>
          <p:nvPr/>
        </p:nvCxnSpPr>
        <p:spPr>
          <a:xfrm>
            <a:off x="2760408" y="5038915"/>
            <a:ext cx="797656" cy="2932"/>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6" idx="3"/>
            <a:endCxn id="27" idx="1"/>
          </p:cNvCxnSpPr>
          <p:nvPr/>
        </p:nvCxnSpPr>
        <p:spPr>
          <a:xfrm>
            <a:off x="8733527" y="2556592"/>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6" idx="3"/>
            <a:endCxn id="7" idx="1"/>
          </p:cNvCxnSpPr>
          <p:nvPr/>
        </p:nvCxnSpPr>
        <p:spPr>
          <a:xfrm>
            <a:off x="2687713" y="2291269"/>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7" idx="3"/>
            <a:endCxn id="30" idx="1"/>
          </p:cNvCxnSpPr>
          <p:nvPr/>
        </p:nvCxnSpPr>
        <p:spPr>
          <a:xfrm>
            <a:off x="8733526" y="6087842"/>
            <a:ext cx="797657" cy="4813"/>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05942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xit" presetSubtype="32" fill="hold" grpId="1" nodeType="clickEffect">
                                  <p:stCondLst>
                                    <p:cond delay="0"/>
                                  </p:stCondLst>
                                  <p:childTnLst>
                                    <p:anim calcmode="lin" valueType="num">
                                      <p:cBhvr>
                                        <p:cTn id="19" dur="500"/>
                                        <p:tgtEl>
                                          <p:spTgt spid="25"/>
                                        </p:tgtEl>
                                        <p:attrNameLst>
                                          <p:attrName>ppt_w</p:attrName>
                                        </p:attrNameLst>
                                      </p:cBhvr>
                                      <p:tavLst>
                                        <p:tav tm="0">
                                          <p:val>
                                            <p:strVal val="ppt_w"/>
                                          </p:val>
                                        </p:tav>
                                        <p:tav tm="100000">
                                          <p:val>
                                            <p:fltVal val="0"/>
                                          </p:val>
                                        </p:tav>
                                      </p:tavLst>
                                    </p:anim>
                                    <p:anim calcmode="lin" valueType="num">
                                      <p:cBhvr>
                                        <p:cTn id="20" dur="500"/>
                                        <p:tgtEl>
                                          <p:spTgt spid="25"/>
                                        </p:tgtEl>
                                        <p:attrNameLst>
                                          <p:attrName>ppt_h</p:attrName>
                                        </p:attrNameLst>
                                      </p:cBhvr>
                                      <p:tavLst>
                                        <p:tav tm="0">
                                          <p:val>
                                            <p:strVal val="ppt_h"/>
                                          </p:val>
                                        </p:tav>
                                        <p:tav tm="100000">
                                          <p:val>
                                            <p:fltVal val="0"/>
                                          </p:val>
                                        </p:tav>
                                      </p:tavLst>
                                    </p:anim>
                                    <p:animEffect transition="out" filter="fade">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xit" presetSubtype="32" fill="hold" grpId="0" nodeType="clickEffect">
                                  <p:stCondLst>
                                    <p:cond delay="0"/>
                                  </p:stCondLst>
                                  <p:childTnLst>
                                    <p:anim calcmode="lin" valueType="num">
                                      <p:cBhvr>
                                        <p:cTn id="54" dur="500"/>
                                        <p:tgtEl>
                                          <p:spTgt spid="29"/>
                                        </p:tgtEl>
                                        <p:attrNameLst>
                                          <p:attrName>ppt_w</p:attrName>
                                        </p:attrNameLst>
                                      </p:cBhvr>
                                      <p:tavLst>
                                        <p:tav tm="0">
                                          <p:val>
                                            <p:strVal val="ppt_w"/>
                                          </p:val>
                                        </p:tav>
                                        <p:tav tm="100000">
                                          <p:val>
                                            <p:fltVal val="0"/>
                                          </p:val>
                                        </p:tav>
                                      </p:tavLst>
                                    </p:anim>
                                    <p:anim calcmode="lin" valueType="num">
                                      <p:cBhvr>
                                        <p:cTn id="55" dur="500"/>
                                        <p:tgtEl>
                                          <p:spTgt spid="29"/>
                                        </p:tgtEl>
                                        <p:attrNameLst>
                                          <p:attrName>ppt_h</p:attrName>
                                        </p:attrNameLst>
                                      </p:cBhvr>
                                      <p:tavLst>
                                        <p:tav tm="0">
                                          <p:val>
                                            <p:strVal val="ppt_h"/>
                                          </p:val>
                                        </p:tav>
                                        <p:tav tm="100000">
                                          <p:val>
                                            <p:fltVal val="0"/>
                                          </p:val>
                                        </p:tav>
                                      </p:tavLst>
                                    </p:anim>
                                    <p:animEffect transition="out" filter="fade">
                                      <p:cBhvr>
                                        <p:cTn id="56" dur="500"/>
                                        <p:tgtEl>
                                          <p:spTgt spid="29"/>
                                        </p:tgtEl>
                                      </p:cBhvr>
                                    </p:animEffect>
                                    <p:set>
                                      <p:cBhvr>
                                        <p:cTn id="57" dur="1" fill="hold">
                                          <p:stCondLst>
                                            <p:cond delay="499"/>
                                          </p:stCondLst>
                                        </p:cTn>
                                        <p:tgtEl>
                                          <p:spTgt spid="29"/>
                                        </p:tgtEl>
                                        <p:attrNameLst>
                                          <p:attrName>style.visibility</p:attrName>
                                        </p:attrNameLst>
                                      </p:cBhvr>
                                      <p:to>
                                        <p:strVal val="hidden"/>
                                      </p:to>
                                    </p:set>
                                  </p:childTnLst>
                                </p:cTn>
                              </p:par>
                            </p:childTnLst>
                          </p:cTn>
                        </p:par>
                        <p:par>
                          <p:cTn id="58" fill="hold">
                            <p:stCondLst>
                              <p:cond delay="500"/>
                            </p:stCondLst>
                            <p:childTnLst>
                              <p:par>
                                <p:cTn id="59" presetID="53" presetClass="entr" presetSubtype="16"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p:cTn id="61" dur="500" fill="hold"/>
                                        <p:tgtEl>
                                          <p:spTgt spid="37"/>
                                        </p:tgtEl>
                                        <p:attrNameLst>
                                          <p:attrName>ppt_w</p:attrName>
                                        </p:attrNameLst>
                                      </p:cBhvr>
                                      <p:tavLst>
                                        <p:tav tm="0">
                                          <p:val>
                                            <p:fltVal val="0"/>
                                          </p:val>
                                        </p:tav>
                                        <p:tav tm="100000">
                                          <p:val>
                                            <p:strVal val="#ppt_w"/>
                                          </p:val>
                                        </p:tav>
                                      </p:tavLst>
                                    </p:anim>
                                    <p:anim calcmode="lin" valueType="num">
                                      <p:cBhvr>
                                        <p:cTn id="62" dur="500" fill="hold"/>
                                        <p:tgtEl>
                                          <p:spTgt spid="37"/>
                                        </p:tgtEl>
                                        <p:attrNameLst>
                                          <p:attrName>ppt_h</p:attrName>
                                        </p:attrNameLst>
                                      </p:cBhvr>
                                      <p:tavLst>
                                        <p:tav tm="0">
                                          <p:val>
                                            <p:fltVal val="0"/>
                                          </p:val>
                                        </p:tav>
                                        <p:tav tm="100000">
                                          <p:val>
                                            <p:strVal val="#ppt_h"/>
                                          </p:val>
                                        </p:tav>
                                      </p:tavLst>
                                    </p:anim>
                                    <p:animEffect transition="in" filter="fade">
                                      <p:cBhvr>
                                        <p:cTn id="63" dur="500"/>
                                        <p:tgtEl>
                                          <p:spTgt spid="3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500" fill="hold"/>
                                        <p:tgtEl>
                                          <p:spTgt spid="14"/>
                                        </p:tgtEl>
                                        <p:attrNameLst>
                                          <p:attrName>ppt_w</p:attrName>
                                        </p:attrNameLst>
                                      </p:cBhvr>
                                      <p:tavLst>
                                        <p:tav tm="0">
                                          <p:val>
                                            <p:fltVal val="0"/>
                                          </p:val>
                                        </p:tav>
                                        <p:tav tm="100000">
                                          <p:val>
                                            <p:strVal val="#ppt_w"/>
                                          </p:val>
                                        </p:tav>
                                      </p:tavLst>
                                    </p:anim>
                                    <p:anim calcmode="lin" valueType="num">
                                      <p:cBhvr>
                                        <p:cTn id="80" dur="500" fill="hold"/>
                                        <p:tgtEl>
                                          <p:spTgt spid="14"/>
                                        </p:tgtEl>
                                        <p:attrNameLst>
                                          <p:attrName>ppt_h</p:attrName>
                                        </p:attrNameLst>
                                      </p:cBhvr>
                                      <p:tavLst>
                                        <p:tav tm="0">
                                          <p:val>
                                            <p:fltVal val="0"/>
                                          </p:val>
                                        </p:tav>
                                        <p:tav tm="100000">
                                          <p:val>
                                            <p:strVal val="#ppt_h"/>
                                          </p:val>
                                        </p:tav>
                                      </p:tavLst>
                                    </p:anim>
                                    <p:animEffect transition="in" filter="fade">
                                      <p:cBhvr>
                                        <p:cTn id="81" dur="500"/>
                                        <p:tgtEl>
                                          <p:spTgt spid="14"/>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13"/>
                                        </p:tgtEl>
                                        <p:attrNameLst>
                                          <p:attrName>style.visibility</p:attrName>
                                        </p:attrNameLst>
                                      </p:cBhvr>
                                      <p:to>
                                        <p:strVal val="visible"/>
                                      </p:to>
                                    </p:set>
                                    <p:anim calcmode="lin" valueType="num">
                                      <p:cBhvr>
                                        <p:cTn id="84" dur="500" fill="hold"/>
                                        <p:tgtEl>
                                          <p:spTgt spid="13"/>
                                        </p:tgtEl>
                                        <p:attrNameLst>
                                          <p:attrName>ppt_w</p:attrName>
                                        </p:attrNameLst>
                                      </p:cBhvr>
                                      <p:tavLst>
                                        <p:tav tm="0">
                                          <p:val>
                                            <p:fltVal val="0"/>
                                          </p:val>
                                        </p:tav>
                                        <p:tav tm="100000">
                                          <p:val>
                                            <p:strVal val="#ppt_w"/>
                                          </p:val>
                                        </p:tav>
                                      </p:tavLst>
                                    </p:anim>
                                    <p:anim calcmode="lin" valueType="num">
                                      <p:cBhvr>
                                        <p:cTn id="85" dur="500" fill="hold"/>
                                        <p:tgtEl>
                                          <p:spTgt spid="13"/>
                                        </p:tgtEl>
                                        <p:attrNameLst>
                                          <p:attrName>ppt_h</p:attrName>
                                        </p:attrNameLst>
                                      </p:cBhvr>
                                      <p:tavLst>
                                        <p:tav tm="0">
                                          <p:val>
                                            <p:fltVal val="0"/>
                                          </p:val>
                                        </p:tav>
                                        <p:tav tm="100000">
                                          <p:val>
                                            <p:strVal val="#ppt_h"/>
                                          </p:val>
                                        </p:tav>
                                      </p:tavLst>
                                    </p:anim>
                                    <p:animEffect transition="in" filter="fade">
                                      <p:cBhvr>
                                        <p:cTn id="86" dur="500"/>
                                        <p:tgtEl>
                                          <p:spTgt spid="1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fade">
                                      <p:cBhvr>
                                        <p:cTn id="91" dur="500"/>
                                        <p:tgtEl>
                                          <p:spTgt spid="1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500"/>
                                        <p:tgtEl>
                                          <p:spTgt spid="1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fade">
                                      <p:cBhvr>
                                        <p:cTn id="97" dur="500"/>
                                        <p:tgtEl>
                                          <p:spTgt spid="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fade">
                                      <p:cBhvr>
                                        <p:cTn id="100" dur="500"/>
                                        <p:tgtEl>
                                          <p:spTgt spid="31"/>
                                        </p:tgtEl>
                                      </p:cBhvr>
                                    </p:animEffect>
                                  </p:childTnLst>
                                </p:cTn>
                              </p:par>
                              <p:par>
                                <p:cTn id="101" presetID="10" presetClass="entr" presetSubtype="0" fill="hold" nodeType="withEffect">
                                  <p:stCondLst>
                                    <p:cond delay="0"/>
                                  </p:stCondLst>
                                  <p:childTnLst>
                                    <p:set>
                                      <p:cBhvr>
                                        <p:cTn id="102" dur="1" fill="hold">
                                          <p:stCondLst>
                                            <p:cond delay="0"/>
                                          </p:stCondLst>
                                        </p:cTn>
                                        <p:tgtEl>
                                          <p:spTgt spid="47"/>
                                        </p:tgtEl>
                                        <p:attrNameLst>
                                          <p:attrName>style.visibility</p:attrName>
                                        </p:attrNameLst>
                                      </p:cBhvr>
                                      <p:to>
                                        <p:strVal val="visible"/>
                                      </p:to>
                                    </p:set>
                                    <p:animEffect transition="in" filter="fade">
                                      <p:cBhvr>
                                        <p:cTn id="103" dur="500"/>
                                        <p:tgtEl>
                                          <p:spTgt spid="47"/>
                                        </p:tgtEl>
                                      </p:cBhvr>
                                    </p:animEffect>
                                  </p:childTnLst>
                                </p:cTn>
                              </p:par>
                            </p:childTnLst>
                          </p:cTn>
                        </p:par>
                        <p:par>
                          <p:cTn id="104" fill="hold">
                            <p:stCondLst>
                              <p:cond delay="500"/>
                            </p:stCondLst>
                            <p:childTnLst>
                              <p:par>
                                <p:cTn id="105" presetID="9" presetClass="emph" presetSubtype="0" grpId="1" nodeType="afterEffect">
                                  <p:stCondLst>
                                    <p:cond delay="0"/>
                                  </p:stCondLst>
                                  <p:childTnLst>
                                    <p:set>
                                      <p:cBhvr>
                                        <p:cTn id="106" dur="indefinite"/>
                                        <p:tgtEl>
                                          <p:spTgt spid="11"/>
                                        </p:tgtEl>
                                        <p:attrNameLst>
                                          <p:attrName>style.opacity</p:attrName>
                                        </p:attrNameLst>
                                      </p:cBhvr>
                                      <p:to>
                                        <p:strVal val="0.5"/>
                                      </p:to>
                                    </p:set>
                                    <p:animEffect filter="image" prLst="opacity: 0.5">
                                      <p:cBhvr rctx="IE">
                                        <p:cTn id="107" dur="indefinite"/>
                                        <p:tgtEl>
                                          <p:spTgt spid="11"/>
                                        </p:tgtEl>
                                      </p:cBhvr>
                                    </p:animEffect>
                                  </p:childTnLst>
                                </p:cTn>
                              </p:par>
                            </p:childTnLst>
                          </p:cTn>
                        </p:par>
                        <p:par>
                          <p:cTn id="108" fill="hold">
                            <p:stCondLst>
                              <p:cond delay="500"/>
                            </p:stCondLst>
                            <p:childTnLst>
                              <p:par>
                                <p:cTn id="109" presetID="9" presetClass="emph" presetSubtype="0" grpId="1" nodeType="afterEffect">
                                  <p:stCondLst>
                                    <p:cond delay="0"/>
                                  </p:stCondLst>
                                  <p:childTnLst>
                                    <p:set>
                                      <p:cBhvr>
                                        <p:cTn id="110" dur="indefinite"/>
                                        <p:tgtEl>
                                          <p:spTgt spid="38"/>
                                        </p:tgtEl>
                                        <p:attrNameLst>
                                          <p:attrName>style.opacity</p:attrName>
                                        </p:attrNameLst>
                                      </p:cBhvr>
                                      <p:to>
                                        <p:strVal val="0.5"/>
                                      </p:to>
                                    </p:set>
                                    <p:animEffect filter="image" prLst="opacity: 0.5">
                                      <p:cBhvr rctx="IE">
                                        <p:cTn id="111" dur="indefinite"/>
                                        <p:tgtEl>
                                          <p:spTgt spid="38"/>
                                        </p:tgtEl>
                                      </p:cBhvr>
                                    </p:animEffect>
                                  </p:childTnLst>
                                </p:cTn>
                              </p:par>
                            </p:childTnLst>
                          </p:cTn>
                        </p:par>
                        <p:par>
                          <p:cTn id="112" fill="hold">
                            <p:stCondLst>
                              <p:cond delay="500"/>
                            </p:stCondLst>
                            <p:childTnLst>
                              <p:par>
                                <p:cTn id="113" presetID="9" presetClass="emph" presetSubtype="0" grpId="1" nodeType="afterEffect">
                                  <p:stCondLst>
                                    <p:cond delay="0"/>
                                  </p:stCondLst>
                                  <p:childTnLst>
                                    <p:set>
                                      <p:cBhvr>
                                        <p:cTn id="114" dur="indefinite"/>
                                        <p:tgtEl>
                                          <p:spTgt spid="14"/>
                                        </p:tgtEl>
                                        <p:attrNameLst>
                                          <p:attrName>style.opacity</p:attrName>
                                        </p:attrNameLst>
                                      </p:cBhvr>
                                      <p:to>
                                        <p:strVal val="0.5"/>
                                      </p:to>
                                    </p:set>
                                    <p:animEffect filter="image" prLst="opacity: 0.5">
                                      <p:cBhvr rctx="IE">
                                        <p:cTn id="115" dur="indefinite"/>
                                        <p:tgtEl>
                                          <p:spTgt spid="14"/>
                                        </p:tgtEl>
                                      </p:cBhvr>
                                    </p:animEffect>
                                  </p:childTnLst>
                                </p:cTn>
                              </p:par>
                            </p:childTnLst>
                          </p:cTn>
                        </p:par>
                        <p:par>
                          <p:cTn id="116" fill="hold">
                            <p:stCondLst>
                              <p:cond delay="500"/>
                            </p:stCondLst>
                            <p:childTnLst>
                              <p:par>
                                <p:cTn id="117" presetID="9" presetClass="emph" presetSubtype="0" grpId="1" nodeType="afterEffect">
                                  <p:stCondLst>
                                    <p:cond delay="0"/>
                                  </p:stCondLst>
                                  <p:childTnLst>
                                    <p:set>
                                      <p:cBhvr>
                                        <p:cTn id="118" dur="indefinite"/>
                                        <p:tgtEl>
                                          <p:spTgt spid="13"/>
                                        </p:tgtEl>
                                        <p:attrNameLst>
                                          <p:attrName>style.opacity</p:attrName>
                                        </p:attrNameLst>
                                      </p:cBhvr>
                                      <p:to>
                                        <p:strVal val="0.5"/>
                                      </p:to>
                                    </p:set>
                                    <p:animEffect filter="image" prLst="opacity: 0.5">
                                      <p:cBhvr rctx="IE">
                                        <p:cTn id="119" dur="indefinite"/>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4" grpId="0" animBg="1"/>
      <p:bldP spid="11" grpId="0" animBg="1"/>
      <p:bldP spid="11" grpId="1" animBg="1"/>
      <p:bldP spid="13" grpId="0" animBg="1"/>
      <p:bldP spid="13" grpId="1" animBg="1"/>
      <p:bldP spid="14" grpId="0" animBg="1"/>
      <p:bldP spid="14" grpId="1" animBg="1"/>
      <p:bldP spid="17" grpId="0" animBg="1"/>
      <p:bldP spid="18" grpId="0" animBg="1"/>
      <p:bldP spid="26" grpId="0" animBg="1"/>
      <p:bldP spid="27" grpId="0" animBg="1"/>
      <p:bldP spid="28" grpId="0" animBg="1"/>
      <p:bldP spid="29" grpId="0" animBg="1"/>
      <p:bldP spid="29" grpId="1" animBg="1"/>
      <p:bldP spid="30" grpId="0" animBg="1"/>
      <p:bldP spid="31" grpId="0" animBg="1"/>
      <p:bldP spid="34" grpId="0"/>
      <p:bldP spid="35" grpId="0"/>
      <p:bldP spid="36" grpId="0"/>
      <p:bldP spid="37" grpId="0" animBg="1"/>
      <p:bldP spid="38" grpId="0" animBg="1"/>
      <p:bldP spid="38"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90" y="116184"/>
            <a:ext cx="10724938" cy="1164291"/>
          </a:xfrm>
        </p:spPr>
        <p:txBody>
          <a:bodyPr/>
          <a:lstStyle/>
          <a:p>
            <a:r>
              <a:rPr lang="en-US" dirty="0"/>
              <a:t>Microservices Benefits</a:t>
            </a:r>
          </a:p>
        </p:txBody>
      </p:sp>
      <p:sp>
        <p:nvSpPr>
          <p:cNvPr id="5" name="Text Placeholder 4"/>
          <p:cNvSpPr>
            <a:spLocks noGrp="1"/>
          </p:cNvSpPr>
          <p:nvPr>
            <p:ph type="body" sz="quarter" idx="10"/>
          </p:nvPr>
        </p:nvSpPr>
        <p:spPr>
          <a:xfrm>
            <a:off x="366590" y="1371902"/>
            <a:ext cx="5668476" cy="4601260"/>
          </a:xfrm>
        </p:spPr>
        <p:txBody>
          <a:bodyPr/>
          <a:lstStyle/>
          <a:p>
            <a:pPr marL="457112" indent="-457112">
              <a:buFont typeface="Wingdings" charset="2"/>
              <a:buChar char="ü"/>
            </a:pPr>
            <a:r>
              <a:rPr lang="en-US" dirty="0">
                <a:solidFill>
                  <a:schemeClr val="tx1"/>
                </a:solidFill>
              </a:rPr>
              <a:t>Independent deployments</a:t>
            </a:r>
          </a:p>
          <a:p>
            <a:pPr marL="457112" indent="-457112">
              <a:buFont typeface="Wingdings" charset="2"/>
              <a:buChar char="ü"/>
            </a:pPr>
            <a:r>
              <a:rPr lang="en-US" dirty="0">
                <a:solidFill>
                  <a:schemeClr val="tx1"/>
                </a:solidFill>
              </a:rPr>
              <a:t>Enables continuous delivery</a:t>
            </a:r>
          </a:p>
          <a:p>
            <a:pPr marL="457112" indent="-457112">
              <a:buFont typeface="Wingdings" charset="2"/>
              <a:buChar char="ü"/>
            </a:pPr>
            <a:r>
              <a:rPr lang="en-US" dirty="0">
                <a:solidFill>
                  <a:schemeClr val="tx1"/>
                </a:solidFill>
              </a:rPr>
              <a:t>No downtime upgrades</a:t>
            </a:r>
          </a:p>
          <a:p>
            <a:pPr marL="457112" indent="-457112">
              <a:buFont typeface="Wingdings" charset="2"/>
              <a:buChar char="ü"/>
            </a:pPr>
            <a:r>
              <a:rPr lang="en-US" dirty="0">
                <a:solidFill>
                  <a:schemeClr val="tx1"/>
                </a:solidFill>
              </a:rPr>
              <a:t>Improved scale and resource utilization per service</a:t>
            </a:r>
          </a:p>
          <a:p>
            <a:pPr marL="457112" indent="-457112">
              <a:buFont typeface="Wingdings" charset="2"/>
              <a:buChar char="ü"/>
            </a:pPr>
            <a:r>
              <a:rPr lang="en-US" dirty="0">
                <a:solidFill>
                  <a:schemeClr val="tx1"/>
                </a:solidFill>
              </a:rPr>
              <a:t>Fault isolation</a:t>
            </a:r>
          </a:p>
          <a:p>
            <a:pPr marL="457112" indent="-457112">
              <a:buFont typeface="Wingdings" charset="2"/>
              <a:buChar char="ü"/>
            </a:pPr>
            <a:r>
              <a:rPr lang="en-US" dirty="0">
                <a:solidFill>
                  <a:schemeClr val="tx1"/>
                </a:solidFill>
              </a:rPr>
              <a:t>Security isolation</a:t>
            </a:r>
          </a:p>
          <a:p>
            <a:pPr marL="457112" indent="-457112">
              <a:buFont typeface="Wingdings" charset="2"/>
              <a:buChar char="ü"/>
            </a:pPr>
            <a:r>
              <a:rPr lang="en-US" dirty="0">
                <a:solidFill>
                  <a:schemeClr val="tx1"/>
                </a:solidFill>
              </a:rPr>
              <a:t>Services can be distributed across multiple servers or environments</a:t>
            </a:r>
          </a:p>
          <a:p>
            <a:pPr marL="457112" indent="-457112">
              <a:buFont typeface="Wingdings" charset="2"/>
              <a:buChar char="ü"/>
            </a:pPr>
            <a:endParaRPr lang="en-US" dirty="0">
              <a:solidFill>
                <a:schemeClr val="tx1"/>
              </a:solidFill>
            </a:endParaRPr>
          </a:p>
        </p:txBody>
      </p:sp>
      <p:sp>
        <p:nvSpPr>
          <p:cNvPr id="6" name="Text Placeholder 5"/>
          <p:cNvSpPr>
            <a:spLocks noGrp="1"/>
          </p:cNvSpPr>
          <p:nvPr>
            <p:ph type="body" sz="quarter" idx="11"/>
          </p:nvPr>
        </p:nvSpPr>
        <p:spPr>
          <a:xfrm>
            <a:off x="6400774" y="1371902"/>
            <a:ext cx="5668476" cy="2401363"/>
          </a:xfrm>
        </p:spPr>
        <p:txBody>
          <a:bodyPr/>
          <a:lstStyle/>
          <a:p>
            <a:pPr marL="457112" indent="-457112">
              <a:buFont typeface="Wingdings" charset="2"/>
              <a:buChar char="ü"/>
            </a:pPr>
            <a:r>
              <a:rPr lang="en-US" dirty="0">
                <a:solidFill>
                  <a:schemeClr val="tx1"/>
                </a:solidFill>
              </a:rPr>
              <a:t>Multiple languages / diversity</a:t>
            </a:r>
          </a:p>
          <a:p>
            <a:pPr marL="457112" indent="-457112">
              <a:buFont typeface="Wingdings" charset="2"/>
              <a:buChar char="ü"/>
            </a:pPr>
            <a:r>
              <a:rPr lang="en-US" dirty="0">
                <a:solidFill>
                  <a:schemeClr val="tx1"/>
                </a:solidFill>
              </a:rPr>
              <a:t>Smaller, focused teams</a:t>
            </a:r>
          </a:p>
          <a:p>
            <a:pPr marL="457112" indent="-457112">
              <a:buFont typeface="Wingdings" charset="2"/>
              <a:buChar char="ü"/>
            </a:pPr>
            <a:r>
              <a:rPr lang="en-US" dirty="0">
                <a:solidFill>
                  <a:schemeClr val="tx1"/>
                </a:solidFill>
              </a:rPr>
              <a:t>Code can be organized around business capabilities</a:t>
            </a:r>
          </a:p>
          <a:p>
            <a:pPr marL="457112" indent="-457112">
              <a:buFont typeface="Wingdings" charset="2"/>
              <a:buChar char="ü"/>
            </a:pPr>
            <a:r>
              <a:rPr lang="en-US" dirty="0">
                <a:solidFill>
                  <a:schemeClr val="tx1"/>
                </a:solidFill>
              </a:rPr>
              <a:t>Autonomous developer teams</a:t>
            </a:r>
          </a:p>
        </p:txBody>
      </p:sp>
      <p:pic>
        <p:nvPicPr>
          <p:cNvPr id="7" name="Picture 6"/>
          <p:cNvPicPr>
            <a:picLocks noChangeAspect="1"/>
          </p:cNvPicPr>
          <p:nvPr/>
        </p:nvPicPr>
        <p:blipFill>
          <a:blip r:embed="rId3"/>
          <a:stretch>
            <a:fillRect/>
          </a:stretch>
        </p:blipFill>
        <p:spPr>
          <a:xfrm>
            <a:off x="6801007" y="3817487"/>
            <a:ext cx="5410781" cy="2901532"/>
          </a:xfrm>
          <a:prstGeom prst="rect">
            <a:avLst/>
          </a:prstGeom>
        </p:spPr>
      </p:pic>
    </p:spTree>
    <p:extLst>
      <p:ext uri="{BB962C8B-B14F-4D97-AF65-F5344CB8AC3E}">
        <p14:creationId xmlns:p14="http://schemas.microsoft.com/office/powerpoint/2010/main" val="1107374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814" y="146930"/>
            <a:ext cx="10724938" cy="1062380"/>
          </a:xfrm>
        </p:spPr>
        <p:txBody>
          <a:bodyPr/>
          <a:lstStyle/>
          <a:p>
            <a:r>
              <a:rPr lang="en-US" dirty="0"/>
              <a:t>Microservices </a:t>
            </a:r>
            <a:r>
              <a:rPr lang="mr-IN" dirty="0"/>
              <a:t>–</a:t>
            </a:r>
            <a:r>
              <a:rPr lang="en-US" dirty="0"/>
              <a:t> The Hard Part</a:t>
            </a:r>
          </a:p>
        </p:txBody>
      </p:sp>
      <p:sp>
        <p:nvSpPr>
          <p:cNvPr id="5" name="Text Placeholder 4"/>
          <p:cNvSpPr>
            <a:spLocks noGrp="1"/>
          </p:cNvSpPr>
          <p:nvPr>
            <p:ph type="body" sz="quarter" idx="10"/>
          </p:nvPr>
        </p:nvSpPr>
        <p:spPr>
          <a:xfrm>
            <a:off x="366590" y="1371903"/>
            <a:ext cx="5668476" cy="4614382"/>
          </a:xfrm>
        </p:spPr>
        <p:txBody>
          <a:bodyPr/>
          <a:lstStyle/>
          <a:p>
            <a:pPr marL="457112" indent="-457112">
              <a:buFont typeface="Wingdings" charset="2"/>
              <a:buChar char="ü"/>
            </a:pPr>
            <a:r>
              <a:rPr lang="en-US" dirty="0">
                <a:solidFill>
                  <a:schemeClr val="tx1"/>
                </a:solidFill>
              </a:rPr>
              <a:t>Deployment is complex</a:t>
            </a:r>
          </a:p>
          <a:p>
            <a:pPr marL="457112" indent="-457112">
              <a:buFont typeface="Wingdings" charset="2"/>
              <a:buChar char="ü"/>
            </a:pPr>
            <a:r>
              <a:rPr lang="en-US" dirty="0">
                <a:solidFill>
                  <a:schemeClr val="tx1"/>
                </a:solidFill>
              </a:rPr>
              <a:t>Testing is difficult</a:t>
            </a:r>
          </a:p>
          <a:p>
            <a:pPr marL="457112" indent="-457112">
              <a:buFont typeface="Wingdings" charset="2"/>
              <a:buChar char="ü"/>
            </a:pPr>
            <a:r>
              <a:rPr lang="en-US" dirty="0">
                <a:solidFill>
                  <a:schemeClr val="tx1"/>
                </a:solidFill>
              </a:rPr>
              <a:t>Debugging is difficult</a:t>
            </a:r>
          </a:p>
          <a:p>
            <a:pPr marL="457112" indent="-457112">
              <a:buFont typeface="Wingdings" charset="2"/>
              <a:buChar char="ü"/>
            </a:pPr>
            <a:r>
              <a:rPr lang="en-US" dirty="0">
                <a:solidFill>
                  <a:schemeClr val="tx1"/>
                </a:solidFill>
              </a:rPr>
              <a:t>Monitoring/Logging is difficult</a:t>
            </a:r>
          </a:p>
          <a:p>
            <a:pPr marL="457112" indent="-457112">
              <a:buFont typeface="Wingdings" charset="2"/>
              <a:buChar char="ü"/>
            </a:pPr>
            <a:r>
              <a:rPr lang="en-US" dirty="0">
                <a:solidFill>
                  <a:schemeClr val="tx1"/>
                </a:solidFill>
              </a:rPr>
              <a:t>New service versions must support old/new API contracts</a:t>
            </a:r>
          </a:p>
          <a:p>
            <a:pPr marL="457112" indent="-457112">
              <a:buFont typeface="Wingdings" charset="2"/>
              <a:buChar char="ü"/>
            </a:pPr>
            <a:r>
              <a:rPr lang="en-US" dirty="0">
                <a:solidFill>
                  <a:schemeClr val="tx1"/>
                </a:solidFill>
              </a:rPr>
              <a:t>Distributed databases make transactions hard</a:t>
            </a:r>
          </a:p>
          <a:p>
            <a:pPr marL="457112" indent="-457112">
              <a:buFont typeface="Wingdings" charset="2"/>
              <a:buChar char="ü"/>
            </a:pPr>
            <a:r>
              <a:rPr lang="en-US" dirty="0">
                <a:solidFill>
                  <a:schemeClr val="tx1"/>
                </a:solidFill>
              </a:rPr>
              <a:t>Cluster and orchestration tools overhead</a:t>
            </a:r>
          </a:p>
        </p:txBody>
      </p:sp>
      <p:sp>
        <p:nvSpPr>
          <p:cNvPr id="6" name="Text Placeholder 5"/>
          <p:cNvSpPr>
            <a:spLocks noGrp="1"/>
          </p:cNvSpPr>
          <p:nvPr>
            <p:ph type="body" sz="quarter" idx="11"/>
          </p:nvPr>
        </p:nvSpPr>
        <p:spPr>
          <a:xfrm>
            <a:off x="6400774" y="1371901"/>
            <a:ext cx="5668476" cy="3327379"/>
          </a:xfrm>
        </p:spPr>
        <p:txBody>
          <a:bodyPr/>
          <a:lstStyle/>
          <a:p>
            <a:pPr marL="457112" indent="-457112">
              <a:buFont typeface="Wingdings" charset="2"/>
              <a:buChar char="ü"/>
            </a:pPr>
            <a:r>
              <a:rPr lang="en-US" dirty="0">
                <a:solidFill>
                  <a:schemeClr val="tx1"/>
                </a:solidFill>
              </a:rPr>
              <a:t>Distributed services adds more network communication</a:t>
            </a:r>
          </a:p>
          <a:p>
            <a:pPr marL="914224" lvl="2" indent="-457112">
              <a:buFont typeface="Wingdings" charset="2"/>
              <a:buChar char="ü"/>
            </a:pPr>
            <a:r>
              <a:rPr lang="en-US" dirty="0">
                <a:solidFill>
                  <a:schemeClr val="tx1"/>
                </a:solidFill>
              </a:rPr>
              <a:t>Increased network hops</a:t>
            </a:r>
          </a:p>
          <a:p>
            <a:pPr marL="914224" lvl="2" indent="-457112">
              <a:buFont typeface="Wingdings" charset="2"/>
              <a:buChar char="ü"/>
            </a:pPr>
            <a:r>
              <a:rPr lang="en-US" dirty="0">
                <a:solidFill>
                  <a:schemeClr val="tx1"/>
                </a:solidFill>
              </a:rPr>
              <a:t>Requires failure/recovery code</a:t>
            </a:r>
          </a:p>
          <a:p>
            <a:pPr marL="914224" lvl="2" indent="-457112">
              <a:buFont typeface="Wingdings" charset="2"/>
              <a:buChar char="ü"/>
            </a:pPr>
            <a:r>
              <a:rPr lang="en-US" dirty="0">
                <a:solidFill>
                  <a:schemeClr val="tx1"/>
                </a:solidFill>
              </a:rPr>
              <a:t>Need service discovery solution</a:t>
            </a:r>
          </a:p>
          <a:p>
            <a:pPr marL="457112" indent="-457112">
              <a:buFont typeface="Wingdings" charset="2"/>
              <a:buChar char="ü"/>
            </a:pPr>
            <a:r>
              <a:rPr lang="en-US" dirty="0">
                <a:solidFill>
                  <a:schemeClr val="tx1"/>
                </a:solidFill>
              </a:rPr>
              <a:t>Advanced DevOps capability: </a:t>
            </a:r>
            <a:br>
              <a:rPr lang="en-US" dirty="0">
                <a:solidFill>
                  <a:schemeClr val="tx1"/>
                </a:solidFill>
              </a:rPr>
            </a:br>
            <a:r>
              <a:rPr lang="en-US" dirty="0">
                <a:solidFill>
                  <a:schemeClr val="tx1"/>
                </a:solidFill>
              </a:rPr>
              <a:t>short-term pain for long-term gain</a:t>
            </a:r>
          </a:p>
        </p:txBody>
      </p:sp>
      <p:pic>
        <p:nvPicPr>
          <p:cNvPr id="3" name="Picture 2"/>
          <p:cNvPicPr>
            <a:picLocks noChangeAspect="1"/>
          </p:cNvPicPr>
          <p:nvPr/>
        </p:nvPicPr>
        <p:blipFill>
          <a:blip r:embed="rId3"/>
          <a:stretch>
            <a:fillRect/>
          </a:stretch>
        </p:blipFill>
        <p:spPr>
          <a:xfrm>
            <a:off x="9951508" y="4270417"/>
            <a:ext cx="2478487" cy="2723613"/>
          </a:xfrm>
          <a:prstGeom prst="rect">
            <a:avLst/>
          </a:prstGeom>
        </p:spPr>
      </p:pic>
    </p:spTree>
    <p:extLst>
      <p:ext uri="{BB962C8B-B14F-4D97-AF65-F5344CB8AC3E}">
        <p14:creationId xmlns:p14="http://schemas.microsoft.com/office/powerpoint/2010/main" val="164083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5" name="Table 4"/>
          <p:cNvGraphicFramePr>
            <a:graphicFrameLocks noGrp="1"/>
          </p:cNvGraphicFramePr>
          <p:nvPr>
            <p:extLst>
              <p:ext uri="{D42A27DB-BD31-4B8C-83A1-F6EECF244321}">
                <p14:modId xmlns:p14="http://schemas.microsoft.com/office/powerpoint/2010/main" val="1902369594"/>
              </p:ext>
            </p:extLst>
          </p:nvPr>
        </p:nvGraphicFramePr>
        <p:xfrm>
          <a:off x="845827" y="1212849"/>
          <a:ext cx="9559813" cy="5463933"/>
        </p:xfrm>
        <a:graphic>
          <a:graphicData uri="http://schemas.openxmlformats.org/drawingml/2006/table">
            <a:tbl>
              <a:tblPr firstRow="1" bandRow="1">
                <a:tableStyleId>{69CF1AB2-1976-4502-BF36-3FF5EA218861}</a:tableStyleId>
              </a:tblPr>
              <a:tblGrid>
                <a:gridCol w="3092256"/>
                <a:gridCol w="6467557"/>
              </a:tblGrid>
              <a:tr h="449605">
                <a:tc>
                  <a:txBody>
                    <a:bodyPr/>
                    <a:lstStyle/>
                    <a:p>
                      <a:r>
                        <a:rPr lang="en-US" dirty="0" smtClean="0"/>
                        <a:t>Time</a:t>
                      </a:r>
                      <a:endParaRPr lang="en-US" dirty="0"/>
                    </a:p>
                  </a:txBody>
                  <a:tcPr/>
                </a:tc>
                <a:tc>
                  <a:txBody>
                    <a:bodyPr/>
                    <a:lstStyle/>
                    <a:p>
                      <a:r>
                        <a:rPr lang="en-US" dirty="0" smtClean="0"/>
                        <a:t>Activity</a:t>
                      </a:r>
                      <a:endParaRPr lang="en-US" dirty="0"/>
                    </a:p>
                  </a:txBody>
                  <a:tcPr/>
                </a:tc>
              </a:tr>
              <a:tr h="455848">
                <a:tc>
                  <a:txBody>
                    <a:bodyPr/>
                    <a:lstStyle/>
                    <a:p>
                      <a:r>
                        <a:rPr lang="en-US" dirty="0" smtClean="0"/>
                        <a:t>8:00</a:t>
                      </a:r>
                      <a:r>
                        <a:rPr lang="en-US" baseline="0" dirty="0" smtClean="0"/>
                        <a:t>AM - 8:30AM</a:t>
                      </a:r>
                      <a:endParaRPr lang="en-US" dirty="0"/>
                    </a:p>
                  </a:txBody>
                  <a:tcPr/>
                </a:tc>
                <a:tc>
                  <a:txBody>
                    <a:bodyPr/>
                    <a:lstStyle/>
                    <a:p>
                      <a:r>
                        <a:rPr lang="en-US" dirty="0" smtClean="0"/>
                        <a:t>REGISTRATION</a:t>
                      </a:r>
                      <a:endParaRPr lang="en-US" dirty="0"/>
                    </a:p>
                  </a:txBody>
                  <a:tcPr/>
                </a:tc>
              </a:tr>
              <a:tr h="455848">
                <a:tc>
                  <a:txBody>
                    <a:bodyPr/>
                    <a:lstStyle/>
                    <a:p>
                      <a:r>
                        <a:rPr lang="en-US" dirty="0" smtClean="0"/>
                        <a:t>8:30</a:t>
                      </a:r>
                      <a:r>
                        <a:rPr lang="en-US" baseline="0" dirty="0" smtClean="0"/>
                        <a:t>AM </a:t>
                      </a:r>
                      <a:r>
                        <a:rPr lang="mr-IN" baseline="0" dirty="0" smtClean="0"/>
                        <a:t>–</a:t>
                      </a:r>
                      <a:r>
                        <a:rPr lang="en-US" baseline="0" dirty="0" smtClean="0"/>
                        <a:t> 9:00AM </a:t>
                      </a:r>
                      <a:endParaRPr lang="en-US" dirty="0"/>
                    </a:p>
                  </a:txBody>
                  <a:tcPr/>
                </a:tc>
                <a:tc>
                  <a:txBody>
                    <a:bodyPr/>
                    <a:lstStyle/>
                    <a:p>
                      <a:r>
                        <a:rPr lang="en-US" dirty="0" smtClean="0"/>
                        <a:t>BREAKFAST</a:t>
                      </a:r>
                      <a:endParaRPr lang="en-US" dirty="0"/>
                    </a:p>
                  </a:txBody>
                  <a:tcPr/>
                </a:tc>
              </a:tr>
              <a:tr h="455848">
                <a:tc>
                  <a:txBody>
                    <a:bodyPr/>
                    <a:lstStyle/>
                    <a:p>
                      <a:r>
                        <a:rPr lang="en-US" dirty="0" smtClean="0"/>
                        <a:t>9:00AM</a:t>
                      </a:r>
                      <a:r>
                        <a:rPr lang="en-US" baseline="0" dirty="0" smtClean="0"/>
                        <a:t> </a:t>
                      </a:r>
                      <a:r>
                        <a:rPr lang="mr-IN" baseline="0" dirty="0" smtClean="0"/>
                        <a:t>–</a:t>
                      </a:r>
                      <a:r>
                        <a:rPr lang="en-US" baseline="0" dirty="0" smtClean="0"/>
                        <a:t> 10:30AM</a:t>
                      </a:r>
                      <a:endParaRPr lang="en-US" dirty="0"/>
                    </a:p>
                  </a:txBody>
                  <a:tcPr/>
                </a:tc>
                <a:tc>
                  <a:txBody>
                    <a:bodyPr/>
                    <a:lstStyle/>
                    <a:p>
                      <a:r>
                        <a:rPr lang="en-US" dirty="0" smtClean="0"/>
                        <a:t>Kubernetes Architecture and</a:t>
                      </a:r>
                      <a:r>
                        <a:rPr lang="en-US" baseline="0" dirty="0" smtClean="0"/>
                        <a:t> Core Concepts</a:t>
                      </a:r>
                      <a:endParaRPr lang="en-US" dirty="0"/>
                    </a:p>
                  </a:txBody>
                  <a:tcPr/>
                </a:tc>
              </a:tr>
              <a:tr h="455848">
                <a:tc>
                  <a:txBody>
                    <a:bodyPr/>
                    <a:lstStyle/>
                    <a:p>
                      <a:r>
                        <a:rPr lang="en-US" dirty="0" smtClean="0"/>
                        <a:t>10:30AM </a:t>
                      </a:r>
                      <a:r>
                        <a:rPr lang="mr-IN" dirty="0" smtClean="0"/>
                        <a:t>–</a:t>
                      </a:r>
                      <a:r>
                        <a:rPr lang="en-US" dirty="0" smtClean="0"/>
                        <a:t> 10:45AM</a:t>
                      </a:r>
                      <a:endParaRPr lang="en-US" dirty="0"/>
                    </a:p>
                  </a:txBody>
                  <a:tcPr/>
                </a:tc>
                <a:tc>
                  <a:txBody>
                    <a:bodyPr/>
                    <a:lstStyle/>
                    <a:p>
                      <a:r>
                        <a:rPr lang="en-US" dirty="0" smtClean="0"/>
                        <a:t>BREAK</a:t>
                      </a:r>
                      <a:endParaRPr lang="en-US" dirty="0"/>
                    </a:p>
                  </a:txBody>
                  <a:tcPr/>
                </a:tc>
              </a:tr>
              <a:tr h="455848">
                <a:tc>
                  <a:txBody>
                    <a:bodyPr/>
                    <a:lstStyle/>
                    <a:p>
                      <a:r>
                        <a:rPr lang="en-US" dirty="0" smtClean="0"/>
                        <a:t>10:45AM </a:t>
                      </a:r>
                      <a:r>
                        <a:rPr lang="mr-IN" dirty="0" smtClean="0"/>
                        <a:t>–</a:t>
                      </a:r>
                      <a:r>
                        <a:rPr lang="en-US" dirty="0" smtClean="0"/>
                        <a:t> 12:00</a:t>
                      </a:r>
                      <a:endParaRPr lang="en-US" dirty="0"/>
                    </a:p>
                  </a:txBody>
                  <a:tcPr/>
                </a:tc>
                <a:tc>
                  <a:txBody>
                    <a:bodyPr/>
                    <a:lstStyle/>
                    <a:p>
                      <a:r>
                        <a:rPr lang="en-US" dirty="0" err="1" smtClean="0"/>
                        <a:t>Hackfest</a:t>
                      </a:r>
                      <a:r>
                        <a:rPr lang="en-US" baseline="0" dirty="0" smtClean="0"/>
                        <a:t> Challenges</a:t>
                      </a:r>
                      <a:endParaRPr lang="en-US" dirty="0"/>
                    </a:p>
                  </a:txBody>
                  <a:tcPr/>
                </a:tc>
              </a:tr>
              <a:tr h="455848">
                <a:tc>
                  <a:txBody>
                    <a:bodyPr/>
                    <a:lstStyle/>
                    <a:p>
                      <a:r>
                        <a:rPr lang="en-US" dirty="0" smtClean="0"/>
                        <a:t>12:30 </a:t>
                      </a:r>
                      <a:r>
                        <a:rPr lang="mr-IN" dirty="0" smtClean="0"/>
                        <a:t>–</a:t>
                      </a:r>
                      <a:r>
                        <a:rPr lang="en-US" dirty="0" smtClean="0"/>
                        <a:t> 1:15PM</a:t>
                      </a:r>
                      <a:endParaRPr lang="en-US" dirty="0"/>
                    </a:p>
                  </a:txBody>
                  <a:tcPr/>
                </a:tc>
                <a:tc>
                  <a:txBody>
                    <a:bodyPr/>
                    <a:lstStyle/>
                    <a:p>
                      <a:r>
                        <a:rPr lang="en-US" dirty="0" smtClean="0"/>
                        <a:t>LUNCH</a:t>
                      </a:r>
                      <a:endParaRPr lang="en-US" dirty="0"/>
                    </a:p>
                  </a:txBody>
                  <a:tcPr/>
                </a:tc>
              </a:tr>
              <a:tr h="455848">
                <a:tc>
                  <a:txBody>
                    <a:bodyPr/>
                    <a:lstStyle/>
                    <a:p>
                      <a:r>
                        <a:rPr lang="en-US" dirty="0" smtClean="0"/>
                        <a:t>12:45PM </a:t>
                      </a:r>
                      <a:r>
                        <a:rPr lang="mr-IN" dirty="0" smtClean="0"/>
                        <a:t>–</a:t>
                      </a:r>
                      <a:r>
                        <a:rPr lang="en-US" dirty="0" smtClean="0"/>
                        <a:t> 2:00PM</a:t>
                      </a:r>
                      <a:endParaRPr lang="en-US" dirty="0"/>
                    </a:p>
                  </a:txBody>
                  <a:tcPr/>
                </a:tc>
                <a:tc>
                  <a:txBody>
                    <a:bodyPr/>
                    <a:lstStyle/>
                    <a:p>
                      <a:r>
                        <a:rPr lang="en-US" baseline="0" dirty="0" smtClean="0"/>
                        <a:t>Deploying/Reverse-Engineering the </a:t>
                      </a:r>
                      <a:r>
                        <a:rPr lang="en-US" baseline="0" dirty="0" err="1" smtClean="0"/>
                        <a:t>Todo</a:t>
                      </a:r>
                      <a:r>
                        <a:rPr lang="en-US" baseline="0" dirty="0" smtClean="0"/>
                        <a:t> Application</a:t>
                      </a:r>
                      <a:endParaRPr lang="en-US" dirty="0"/>
                    </a:p>
                  </a:txBody>
                  <a:tcPr/>
                </a:tc>
              </a:tr>
              <a:tr h="455848">
                <a:tc>
                  <a:txBody>
                    <a:bodyPr/>
                    <a:lstStyle/>
                    <a:p>
                      <a:r>
                        <a:rPr lang="en-US" dirty="0" smtClean="0"/>
                        <a:t>2:00PM </a:t>
                      </a:r>
                      <a:r>
                        <a:rPr lang="mr-IN" dirty="0" smtClean="0"/>
                        <a:t>–</a:t>
                      </a:r>
                      <a:r>
                        <a:rPr lang="en-US" dirty="0" smtClean="0"/>
                        <a:t> 2:45PM</a:t>
                      </a:r>
                      <a:endParaRPr lang="en-US" dirty="0"/>
                    </a:p>
                  </a:txBody>
                  <a:tcPr/>
                </a:tc>
                <a:tc>
                  <a:txBody>
                    <a:bodyPr/>
                    <a:lstStyle/>
                    <a:p>
                      <a:r>
                        <a:rPr lang="en-US" dirty="0" smtClean="0"/>
                        <a:t>Advanced</a:t>
                      </a:r>
                      <a:r>
                        <a:rPr lang="en-US" baseline="0" dirty="0" smtClean="0"/>
                        <a:t> K8S topics (RBAC, Ingress, Helm)</a:t>
                      </a:r>
                      <a:endParaRPr lang="en-US" dirty="0"/>
                    </a:p>
                  </a:txBody>
                  <a:tcPr/>
                </a:tc>
              </a:tr>
              <a:tr h="455848">
                <a:tc>
                  <a:txBody>
                    <a:bodyPr/>
                    <a:lstStyle/>
                    <a:p>
                      <a:r>
                        <a:rPr lang="en-US" dirty="0" smtClean="0"/>
                        <a:t>2:45PM</a:t>
                      </a:r>
                      <a:r>
                        <a:rPr lang="en-US" baseline="0" dirty="0" smtClean="0"/>
                        <a:t> </a:t>
                      </a:r>
                      <a:r>
                        <a:rPr lang="mr-IN" baseline="0" dirty="0" smtClean="0"/>
                        <a:t>–</a:t>
                      </a:r>
                      <a:r>
                        <a:rPr lang="en-US" baseline="0" dirty="0" smtClean="0"/>
                        <a:t> 3:00PM</a:t>
                      </a:r>
                      <a:endParaRPr lang="en-US" dirty="0"/>
                    </a:p>
                  </a:txBody>
                  <a:tcPr/>
                </a:tc>
                <a:tc>
                  <a:txBody>
                    <a:bodyPr/>
                    <a:lstStyle/>
                    <a:p>
                      <a:r>
                        <a:rPr lang="en-US" dirty="0" smtClean="0"/>
                        <a:t>BREAK</a:t>
                      </a:r>
                      <a:endParaRPr lang="en-US" dirty="0"/>
                    </a:p>
                  </a:txBody>
                  <a:tcPr/>
                </a:tc>
              </a:tr>
              <a:tr h="455848">
                <a:tc>
                  <a:txBody>
                    <a:bodyPr/>
                    <a:lstStyle/>
                    <a:p>
                      <a:r>
                        <a:rPr lang="en-US" dirty="0" smtClean="0"/>
                        <a:t>3:00PM </a:t>
                      </a:r>
                      <a:r>
                        <a:rPr lang="mr-IN" dirty="0" smtClean="0"/>
                        <a:t>–</a:t>
                      </a:r>
                      <a:r>
                        <a:rPr lang="en-US" dirty="0" smtClean="0"/>
                        <a:t> 4:15PM</a:t>
                      </a:r>
                      <a:endParaRPr lang="en-US" dirty="0"/>
                    </a:p>
                  </a:txBody>
                  <a:tcPr/>
                </a:tc>
                <a:tc>
                  <a:txBody>
                    <a:bodyPr/>
                    <a:lstStyle/>
                    <a:p>
                      <a:r>
                        <a:rPr lang="en-US" dirty="0" err="1" smtClean="0"/>
                        <a:t>Hackfest</a:t>
                      </a:r>
                      <a:r>
                        <a:rPr lang="en-US" dirty="0" smtClean="0"/>
                        <a:t> Challenges</a:t>
                      </a:r>
                      <a:endParaRPr lang="en-US" dirty="0"/>
                    </a:p>
                  </a:txBody>
                  <a:tcPr/>
                </a:tc>
              </a:tr>
              <a:tr h="455848">
                <a:tc>
                  <a:txBody>
                    <a:bodyPr/>
                    <a:lstStyle/>
                    <a:p>
                      <a:r>
                        <a:rPr lang="en-US" dirty="0" smtClean="0"/>
                        <a:t>4:15PM </a:t>
                      </a:r>
                      <a:r>
                        <a:rPr lang="mr-IN" dirty="0" smtClean="0"/>
                        <a:t>–</a:t>
                      </a:r>
                      <a:r>
                        <a:rPr lang="en-US" dirty="0" smtClean="0"/>
                        <a:t> 4:30PM</a:t>
                      </a:r>
                      <a:endParaRPr lang="en-US" dirty="0"/>
                    </a:p>
                  </a:txBody>
                  <a:tcPr/>
                </a:tc>
                <a:tc>
                  <a:txBody>
                    <a:bodyPr/>
                    <a:lstStyle/>
                    <a:p>
                      <a:r>
                        <a:rPr lang="en-US" dirty="0" smtClean="0"/>
                        <a:t>End of Day Summary &amp; Prizes!!</a:t>
                      </a:r>
                      <a:endParaRPr lang="en-US" dirty="0"/>
                    </a:p>
                  </a:txBody>
                  <a:tcPr/>
                </a:tc>
              </a:tr>
            </a:tbl>
          </a:graphicData>
        </a:graphic>
      </p:graphicFrame>
    </p:spTree>
    <p:extLst>
      <p:ext uri="{BB962C8B-B14F-4D97-AF65-F5344CB8AC3E}">
        <p14:creationId xmlns:p14="http://schemas.microsoft.com/office/powerpoint/2010/main" val="856608829"/>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596" y="5743383"/>
            <a:ext cx="11778045" cy="1131623"/>
          </a:xfrm>
          <a:prstGeom prst="rect">
            <a:avLst/>
          </a:prstGeom>
          <a:noFill/>
        </p:spPr>
        <p:txBody>
          <a:bodyPr wrap="square" rtlCol="0">
            <a:spAutoFit/>
          </a:bodyPr>
          <a:lstStyle/>
          <a:p>
            <a:pPr defTabSz="932597">
              <a:lnSpc>
                <a:spcPct val="90000"/>
              </a:lnSpc>
              <a:spcBef>
                <a:spcPct val="0"/>
              </a:spcBef>
            </a:pPr>
            <a:r>
              <a:rPr lang="en-US" sz="3672" i="1" dirty="0">
                <a:solidFill>
                  <a:prstClr val="white"/>
                </a:solidFill>
                <a:latin typeface="Calibri Light" panose="020F0302020204030204"/>
              </a:rPr>
              <a:t>“Distributed apps are sufficiently complicated that they need to be flown by the instruments”</a:t>
            </a:r>
          </a:p>
        </p:txBody>
      </p:sp>
      <p:pic>
        <p:nvPicPr>
          <p:cNvPr id="3" name="Picture 2"/>
          <p:cNvPicPr>
            <a:picLocks noChangeAspect="1"/>
          </p:cNvPicPr>
          <p:nvPr/>
        </p:nvPicPr>
        <p:blipFill>
          <a:blip r:embed="rId3"/>
          <a:stretch>
            <a:fillRect/>
          </a:stretch>
        </p:blipFill>
        <p:spPr>
          <a:xfrm>
            <a:off x="2364263" y="0"/>
            <a:ext cx="7826708" cy="5590506"/>
          </a:xfrm>
          <a:prstGeom prst="rect">
            <a:avLst/>
          </a:prstGeom>
        </p:spPr>
      </p:pic>
    </p:spTree>
    <p:extLst>
      <p:ext uri="{BB962C8B-B14F-4D97-AF65-F5344CB8AC3E}">
        <p14:creationId xmlns:p14="http://schemas.microsoft.com/office/powerpoint/2010/main" val="20823948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131"/>
          <p:cNvPicPr preferRelativeResize="0"/>
          <p:nvPr/>
        </p:nvPicPr>
        <p:blipFill>
          <a:blip r:embed="rId3">
            <a:alphaModFix/>
          </a:blip>
          <a:stretch>
            <a:fillRect/>
          </a:stretch>
        </p:blipFill>
        <p:spPr>
          <a:xfrm>
            <a:off x="882" y="0"/>
            <a:ext cx="7190244" cy="4795842"/>
          </a:xfrm>
          <a:prstGeom prst="rect">
            <a:avLst/>
          </a:prstGeom>
          <a:noFill/>
          <a:ln>
            <a:noFill/>
          </a:ln>
        </p:spPr>
      </p:pic>
      <p:pic>
        <p:nvPicPr>
          <p:cNvPr id="3" name="Picture 2">
            <a:extLst>
              <a:ext uri="{FF2B5EF4-FFF2-40B4-BE49-F238E27FC236}">
                <a16:creationId xmlns:a16="http://schemas.microsoft.com/office/drawing/2014/main" xmlns="" id="{EB1E0629-1CD5-4C28-8C0E-EDD130BDAD6F}"/>
              </a:ext>
            </a:extLst>
          </p:cNvPr>
          <p:cNvPicPr>
            <a:picLocks noChangeAspect="1"/>
          </p:cNvPicPr>
          <p:nvPr/>
        </p:nvPicPr>
        <p:blipFill>
          <a:blip r:embed="rId4"/>
          <a:stretch>
            <a:fillRect/>
          </a:stretch>
        </p:blipFill>
        <p:spPr>
          <a:xfrm>
            <a:off x="5475669" y="3286190"/>
            <a:ext cx="6959924" cy="3708334"/>
          </a:xfrm>
          <a:prstGeom prst="rect">
            <a:avLst/>
          </a:prstGeom>
        </p:spPr>
      </p:pic>
    </p:spTree>
    <p:extLst>
      <p:ext uri="{BB962C8B-B14F-4D97-AF65-F5344CB8AC3E}">
        <p14:creationId xmlns:p14="http://schemas.microsoft.com/office/powerpoint/2010/main" val="11202110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047069"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0" name="Picture 29"/>
          <p:cNvPicPr>
            <a:picLocks noChangeAspect="1"/>
          </p:cNvPicPr>
          <p:nvPr/>
        </p:nvPicPr>
        <p:blipFill>
          <a:blip r:embed="rId3"/>
          <a:stretch>
            <a:fillRect/>
          </a:stretch>
        </p:blipFill>
        <p:spPr>
          <a:xfrm>
            <a:off x="1113561" y="716660"/>
            <a:ext cx="2331811" cy="1928527"/>
          </a:xfrm>
          <a:prstGeom prst="rect">
            <a:avLst/>
          </a:prstGeom>
        </p:spPr>
      </p:pic>
      <p:sp>
        <p:nvSpPr>
          <p:cNvPr id="3" name="TextBox 2"/>
          <p:cNvSpPr txBox="1"/>
          <p:nvPr/>
        </p:nvSpPr>
        <p:spPr>
          <a:xfrm>
            <a:off x="997380"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1" name="Picture 30"/>
          <p:cNvPicPr>
            <a:picLocks noChangeAspect="1"/>
          </p:cNvPicPr>
          <p:nvPr/>
        </p:nvPicPr>
        <p:blipFill>
          <a:blip r:embed="rId3"/>
          <a:stretch>
            <a:fillRect/>
          </a:stretch>
        </p:blipFill>
        <p:spPr>
          <a:xfrm>
            <a:off x="1113561" y="2659180"/>
            <a:ext cx="2331811" cy="1928527"/>
          </a:xfrm>
          <a:prstGeom prst="rect">
            <a:avLst/>
          </a:prstGeom>
        </p:spPr>
      </p:pic>
      <p:pic>
        <p:nvPicPr>
          <p:cNvPr id="32" name="Picture 31"/>
          <p:cNvPicPr>
            <a:picLocks noChangeAspect="1"/>
          </p:cNvPicPr>
          <p:nvPr/>
        </p:nvPicPr>
        <p:blipFill>
          <a:blip r:embed="rId3"/>
          <a:stretch>
            <a:fillRect/>
          </a:stretch>
        </p:blipFill>
        <p:spPr>
          <a:xfrm>
            <a:off x="1105055" y="4601701"/>
            <a:ext cx="2331811" cy="1928527"/>
          </a:xfrm>
          <a:prstGeom prst="rect">
            <a:avLst/>
          </a:prstGeom>
        </p:spPr>
      </p:pic>
      <p:sp>
        <p:nvSpPr>
          <p:cNvPr id="33" name="Rectangle 32"/>
          <p:cNvSpPr/>
          <p:nvPr/>
        </p:nvSpPr>
        <p:spPr bwMode="auto">
          <a:xfrm>
            <a:off x="3607342"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4" name="Picture 33"/>
          <p:cNvPicPr>
            <a:picLocks noChangeAspect="1"/>
          </p:cNvPicPr>
          <p:nvPr/>
        </p:nvPicPr>
        <p:blipFill>
          <a:blip r:embed="rId3"/>
          <a:stretch>
            <a:fillRect/>
          </a:stretch>
        </p:blipFill>
        <p:spPr>
          <a:xfrm>
            <a:off x="3673836" y="716660"/>
            <a:ext cx="2331811" cy="1928527"/>
          </a:xfrm>
          <a:prstGeom prst="rect">
            <a:avLst/>
          </a:prstGeom>
        </p:spPr>
      </p:pic>
      <p:sp>
        <p:nvSpPr>
          <p:cNvPr id="35" name="TextBox 34"/>
          <p:cNvSpPr txBox="1"/>
          <p:nvPr/>
        </p:nvSpPr>
        <p:spPr>
          <a:xfrm>
            <a:off x="3557653"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6" name="Picture 35"/>
          <p:cNvPicPr>
            <a:picLocks noChangeAspect="1"/>
          </p:cNvPicPr>
          <p:nvPr/>
        </p:nvPicPr>
        <p:blipFill>
          <a:blip r:embed="rId3"/>
          <a:stretch>
            <a:fillRect/>
          </a:stretch>
        </p:blipFill>
        <p:spPr>
          <a:xfrm>
            <a:off x="3673836" y="2659180"/>
            <a:ext cx="2331811" cy="1928527"/>
          </a:xfrm>
          <a:prstGeom prst="rect">
            <a:avLst/>
          </a:prstGeom>
        </p:spPr>
      </p:pic>
      <p:pic>
        <p:nvPicPr>
          <p:cNvPr id="37" name="Picture 36"/>
          <p:cNvPicPr>
            <a:picLocks noChangeAspect="1"/>
          </p:cNvPicPr>
          <p:nvPr/>
        </p:nvPicPr>
        <p:blipFill>
          <a:blip r:embed="rId3"/>
          <a:stretch>
            <a:fillRect/>
          </a:stretch>
        </p:blipFill>
        <p:spPr>
          <a:xfrm>
            <a:off x="3665329" y="4601701"/>
            <a:ext cx="2331811" cy="1928527"/>
          </a:xfrm>
          <a:prstGeom prst="rect">
            <a:avLst/>
          </a:prstGeom>
        </p:spPr>
      </p:pic>
      <p:sp>
        <p:nvSpPr>
          <p:cNvPr id="38" name="Rectangle 37"/>
          <p:cNvSpPr/>
          <p:nvPr/>
        </p:nvSpPr>
        <p:spPr bwMode="auto">
          <a:xfrm>
            <a:off x="6177450"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9" name="Picture 38"/>
          <p:cNvPicPr>
            <a:picLocks noChangeAspect="1"/>
          </p:cNvPicPr>
          <p:nvPr/>
        </p:nvPicPr>
        <p:blipFill>
          <a:blip r:embed="rId3"/>
          <a:stretch>
            <a:fillRect/>
          </a:stretch>
        </p:blipFill>
        <p:spPr>
          <a:xfrm>
            <a:off x="6243943" y="716660"/>
            <a:ext cx="2331811" cy="1928527"/>
          </a:xfrm>
          <a:prstGeom prst="rect">
            <a:avLst/>
          </a:prstGeom>
        </p:spPr>
      </p:pic>
      <p:sp>
        <p:nvSpPr>
          <p:cNvPr id="40" name="TextBox 39"/>
          <p:cNvSpPr txBox="1"/>
          <p:nvPr/>
        </p:nvSpPr>
        <p:spPr>
          <a:xfrm>
            <a:off x="6127761"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1" name="Picture 40"/>
          <p:cNvPicPr>
            <a:picLocks noChangeAspect="1"/>
          </p:cNvPicPr>
          <p:nvPr/>
        </p:nvPicPr>
        <p:blipFill>
          <a:blip r:embed="rId3"/>
          <a:stretch>
            <a:fillRect/>
          </a:stretch>
        </p:blipFill>
        <p:spPr>
          <a:xfrm>
            <a:off x="6243943" y="2659180"/>
            <a:ext cx="2331811" cy="1928527"/>
          </a:xfrm>
          <a:prstGeom prst="rect">
            <a:avLst/>
          </a:prstGeom>
        </p:spPr>
      </p:pic>
      <p:pic>
        <p:nvPicPr>
          <p:cNvPr id="42" name="Picture 41"/>
          <p:cNvPicPr>
            <a:picLocks noChangeAspect="1"/>
          </p:cNvPicPr>
          <p:nvPr/>
        </p:nvPicPr>
        <p:blipFill>
          <a:blip r:embed="rId3"/>
          <a:stretch>
            <a:fillRect/>
          </a:stretch>
        </p:blipFill>
        <p:spPr>
          <a:xfrm>
            <a:off x="6235436" y="4601701"/>
            <a:ext cx="2331811" cy="1928527"/>
          </a:xfrm>
          <a:prstGeom prst="rect">
            <a:avLst/>
          </a:prstGeom>
        </p:spPr>
      </p:pic>
      <p:sp>
        <p:nvSpPr>
          <p:cNvPr id="43" name="Rectangle 42"/>
          <p:cNvSpPr/>
          <p:nvPr/>
        </p:nvSpPr>
        <p:spPr bwMode="auto">
          <a:xfrm>
            <a:off x="8742177"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44" name="Picture 43"/>
          <p:cNvPicPr>
            <a:picLocks noChangeAspect="1"/>
          </p:cNvPicPr>
          <p:nvPr/>
        </p:nvPicPr>
        <p:blipFill>
          <a:blip r:embed="rId3"/>
          <a:stretch>
            <a:fillRect/>
          </a:stretch>
        </p:blipFill>
        <p:spPr>
          <a:xfrm>
            <a:off x="8808670" y="716660"/>
            <a:ext cx="2331811" cy="1928527"/>
          </a:xfrm>
          <a:prstGeom prst="rect">
            <a:avLst/>
          </a:prstGeom>
        </p:spPr>
      </p:pic>
      <p:sp>
        <p:nvSpPr>
          <p:cNvPr id="45" name="TextBox 44"/>
          <p:cNvSpPr txBox="1"/>
          <p:nvPr/>
        </p:nvSpPr>
        <p:spPr>
          <a:xfrm>
            <a:off x="8692488"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6" name="Picture 45"/>
          <p:cNvPicPr>
            <a:picLocks noChangeAspect="1"/>
          </p:cNvPicPr>
          <p:nvPr/>
        </p:nvPicPr>
        <p:blipFill>
          <a:blip r:embed="rId3"/>
          <a:stretch>
            <a:fillRect/>
          </a:stretch>
        </p:blipFill>
        <p:spPr>
          <a:xfrm>
            <a:off x="8808670" y="2659180"/>
            <a:ext cx="2331811" cy="1928527"/>
          </a:xfrm>
          <a:prstGeom prst="rect">
            <a:avLst/>
          </a:prstGeom>
        </p:spPr>
      </p:pic>
      <p:pic>
        <p:nvPicPr>
          <p:cNvPr id="47" name="Picture 46"/>
          <p:cNvPicPr>
            <a:picLocks noChangeAspect="1"/>
          </p:cNvPicPr>
          <p:nvPr/>
        </p:nvPicPr>
        <p:blipFill>
          <a:blip r:embed="rId3"/>
          <a:stretch>
            <a:fillRect/>
          </a:stretch>
        </p:blipFill>
        <p:spPr>
          <a:xfrm>
            <a:off x="8800164" y="4601701"/>
            <a:ext cx="2331811" cy="1928527"/>
          </a:xfrm>
          <a:prstGeom prst="rect">
            <a:avLst/>
          </a:prstGeom>
        </p:spPr>
      </p:pic>
      <p:sp>
        <p:nvSpPr>
          <p:cNvPr id="48" name="TextBox 47"/>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But things get </a:t>
            </a:r>
          </a:p>
          <a:p>
            <a:pPr defTabSz="932563">
              <a:spcAft>
                <a:spcPts val="612"/>
              </a:spcAft>
              <a:defRPr/>
            </a:pPr>
            <a:r>
              <a:rPr lang="en-US" sz="4799" dirty="0">
                <a:solidFill>
                  <a:srgbClr val="FFFFFF"/>
                </a:solidFill>
              </a:rPr>
              <a:t>complicated quickly</a:t>
            </a:r>
          </a:p>
        </p:txBody>
      </p:sp>
      <p:sp>
        <p:nvSpPr>
          <p:cNvPr id="4" name="Title 3">
            <a:extLst>
              <a:ext uri="{FF2B5EF4-FFF2-40B4-BE49-F238E27FC236}">
                <a16:creationId xmlns:a16="http://schemas.microsoft.com/office/drawing/2014/main" xmlns="" id="{7DA6FEE7-384E-4013-B7B2-0C77FC998642}"/>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xmlns="" id="{05A1629C-C3BC-4A24-AB20-B39F6041B2B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3240524"/>
      </p:ext>
    </p:extLst>
  </p:cSld>
  <p:clrMapOvr>
    <a:masterClrMapping/>
  </p:clrMapOvr>
  <mc:AlternateContent xmlns:mc="http://schemas.openxmlformats.org/markup-compatibility/2006" xmlns:p14="http://schemas.microsoft.com/office/powerpoint/2010/main">
    <mc:Choice Requires="p14">
      <p:transition spd="slow" p14:dur="2000">
        <p:strips dir="rd"/>
      </p:transition>
    </mc:Choice>
    <mc:Fallback xmlns="">
      <p:transition spd="slow">
        <p:strips dir="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350"/>
                                        <p:tgtEl>
                                          <p:spTgt spid="30"/>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350"/>
                                        <p:tgtEl>
                                          <p:spTgt spid="31"/>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350"/>
                                        <p:tgtEl>
                                          <p:spTgt spid="32"/>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350"/>
                                        <p:tgtEl>
                                          <p:spTgt spid="34"/>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350"/>
                                        <p:tgtEl>
                                          <p:spTgt spid="36"/>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350"/>
                                        <p:tgtEl>
                                          <p:spTgt spid="37"/>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350"/>
                                        <p:tgtEl>
                                          <p:spTgt spid="39"/>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350"/>
                                        <p:tgtEl>
                                          <p:spTgt spid="41"/>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350"/>
                                        <p:tgtEl>
                                          <p:spTgt spid="42"/>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350"/>
                                        <p:tgtEl>
                                          <p:spTgt spid="44"/>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350"/>
                                        <p:tgtEl>
                                          <p:spTgt spid="46"/>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350"/>
                                        <p:tgtEl>
                                          <p:spTgt spid="4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3511" y="144938"/>
            <a:ext cx="1330997" cy="3327490"/>
          </a:xfrm>
          <a:prstGeom prst="rect">
            <a:avLst/>
          </a:prstGeom>
        </p:spPr>
      </p:pic>
      <p:pic>
        <p:nvPicPr>
          <p:cNvPr id="25" name="Picture 24"/>
          <p:cNvPicPr>
            <a:picLocks noChangeAspect="1"/>
          </p:cNvPicPr>
          <p:nvPr/>
        </p:nvPicPr>
        <p:blipFill>
          <a:blip r:embed="rId3"/>
          <a:stretch>
            <a:fillRect/>
          </a:stretch>
        </p:blipFill>
        <p:spPr>
          <a:xfrm>
            <a:off x="163511" y="3472428"/>
            <a:ext cx="1330997" cy="3327490"/>
          </a:xfrm>
          <a:prstGeom prst="rect">
            <a:avLst/>
          </a:prstGeom>
        </p:spPr>
      </p:pic>
      <p:pic>
        <p:nvPicPr>
          <p:cNvPr id="26" name="Picture 25"/>
          <p:cNvPicPr>
            <a:picLocks noChangeAspect="1"/>
          </p:cNvPicPr>
          <p:nvPr/>
        </p:nvPicPr>
        <p:blipFill>
          <a:blip r:embed="rId3"/>
          <a:stretch>
            <a:fillRect/>
          </a:stretch>
        </p:blipFill>
        <p:spPr>
          <a:xfrm>
            <a:off x="1494508" y="144938"/>
            <a:ext cx="1330997" cy="3327490"/>
          </a:xfrm>
          <a:prstGeom prst="rect">
            <a:avLst/>
          </a:prstGeom>
        </p:spPr>
      </p:pic>
      <p:pic>
        <p:nvPicPr>
          <p:cNvPr id="27" name="Picture 26"/>
          <p:cNvPicPr>
            <a:picLocks noChangeAspect="1"/>
          </p:cNvPicPr>
          <p:nvPr/>
        </p:nvPicPr>
        <p:blipFill>
          <a:blip r:embed="rId3"/>
          <a:stretch>
            <a:fillRect/>
          </a:stretch>
        </p:blipFill>
        <p:spPr>
          <a:xfrm>
            <a:off x="1494508" y="3472428"/>
            <a:ext cx="1330997" cy="3327490"/>
          </a:xfrm>
          <a:prstGeom prst="rect">
            <a:avLst/>
          </a:prstGeom>
        </p:spPr>
      </p:pic>
      <p:pic>
        <p:nvPicPr>
          <p:cNvPr id="28" name="Picture 27"/>
          <p:cNvPicPr>
            <a:picLocks noChangeAspect="1"/>
          </p:cNvPicPr>
          <p:nvPr/>
        </p:nvPicPr>
        <p:blipFill>
          <a:blip r:embed="rId3"/>
          <a:stretch>
            <a:fillRect/>
          </a:stretch>
        </p:blipFill>
        <p:spPr>
          <a:xfrm>
            <a:off x="2825504" y="144938"/>
            <a:ext cx="1330997" cy="3327490"/>
          </a:xfrm>
          <a:prstGeom prst="rect">
            <a:avLst/>
          </a:prstGeom>
        </p:spPr>
      </p:pic>
      <p:pic>
        <p:nvPicPr>
          <p:cNvPr id="29" name="Picture 28"/>
          <p:cNvPicPr>
            <a:picLocks noChangeAspect="1"/>
          </p:cNvPicPr>
          <p:nvPr/>
        </p:nvPicPr>
        <p:blipFill>
          <a:blip r:embed="rId3"/>
          <a:stretch>
            <a:fillRect/>
          </a:stretch>
        </p:blipFill>
        <p:spPr>
          <a:xfrm>
            <a:off x="2825504" y="3472428"/>
            <a:ext cx="1330997" cy="3327490"/>
          </a:xfrm>
          <a:prstGeom prst="rect">
            <a:avLst/>
          </a:prstGeom>
        </p:spPr>
      </p:pic>
      <p:pic>
        <p:nvPicPr>
          <p:cNvPr id="49" name="Picture 48"/>
          <p:cNvPicPr>
            <a:picLocks noChangeAspect="1"/>
          </p:cNvPicPr>
          <p:nvPr/>
        </p:nvPicPr>
        <p:blipFill>
          <a:blip r:embed="rId3"/>
          <a:stretch>
            <a:fillRect/>
          </a:stretch>
        </p:blipFill>
        <p:spPr>
          <a:xfrm>
            <a:off x="4156501" y="144938"/>
            <a:ext cx="1330997" cy="3327490"/>
          </a:xfrm>
          <a:prstGeom prst="rect">
            <a:avLst/>
          </a:prstGeom>
        </p:spPr>
      </p:pic>
      <p:pic>
        <p:nvPicPr>
          <p:cNvPr id="50" name="Picture 49"/>
          <p:cNvPicPr>
            <a:picLocks noChangeAspect="1"/>
          </p:cNvPicPr>
          <p:nvPr/>
        </p:nvPicPr>
        <p:blipFill>
          <a:blip r:embed="rId3"/>
          <a:stretch>
            <a:fillRect/>
          </a:stretch>
        </p:blipFill>
        <p:spPr>
          <a:xfrm>
            <a:off x="4156501" y="3472428"/>
            <a:ext cx="1330997" cy="3327490"/>
          </a:xfrm>
          <a:prstGeom prst="rect">
            <a:avLst/>
          </a:prstGeom>
        </p:spPr>
      </p:pic>
      <p:pic>
        <p:nvPicPr>
          <p:cNvPr id="51" name="Picture 50"/>
          <p:cNvPicPr>
            <a:picLocks noChangeAspect="1"/>
          </p:cNvPicPr>
          <p:nvPr/>
        </p:nvPicPr>
        <p:blipFill>
          <a:blip r:embed="rId3"/>
          <a:stretch>
            <a:fillRect/>
          </a:stretch>
        </p:blipFill>
        <p:spPr>
          <a:xfrm>
            <a:off x="5487496" y="144938"/>
            <a:ext cx="1330997" cy="3327490"/>
          </a:xfrm>
          <a:prstGeom prst="rect">
            <a:avLst/>
          </a:prstGeom>
        </p:spPr>
      </p:pic>
      <p:pic>
        <p:nvPicPr>
          <p:cNvPr id="52" name="Picture 51"/>
          <p:cNvPicPr>
            <a:picLocks noChangeAspect="1"/>
          </p:cNvPicPr>
          <p:nvPr/>
        </p:nvPicPr>
        <p:blipFill>
          <a:blip r:embed="rId3"/>
          <a:stretch>
            <a:fillRect/>
          </a:stretch>
        </p:blipFill>
        <p:spPr>
          <a:xfrm>
            <a:off x="5487496" y="3472428"/>
            <a:ext cx="1330997" cy="3327490"/>
          </a:xfrm>
          <a:prstGeom prst="rect">
            <a:avLst/>
          </a:prstGeom>
        </p:spPr>
      </p:pic>
      <p:pic>
        <p:nvPicPr>
          <p:cNvPr id="53" name="Picture 52"/>
          <p:cNvPicPr>
            <a:picLocks noChangeAspect="1"/>
          </p:cNvPicPr>
          <p:nvPr/>
        </p:nvPicPr>
        <p:blipFill>
          <a:blip r:embed="rId3"/>
          <a:stretch>
            <a:fillRect/>
          </a:stretch>
        </p:blipFill>
        <p:spPr>
          <a:xfrm>
            <a:off x="6818493" y="144938"/>
            <a:ext cx="1330997" cy="3327490"/>
          </a:xfrm>
          <a:prstGeom prst="rect">
            <a:avLst/>
          </a:prstGeom>
        </p:spPr>
      </p:pic>
      <p:pic>
        <p:nvPicPr>
          <p:cNvPr id="54" name="Picture 53"/>
          <p:cNvPicPr>
            <a:picLocks noChangeAspect="1"/>
          </p:cNvPicPr>
          <p:nvPr/>
        </p:nvPicPr>
        <p:blipFill>
          <a:blip r:embed="rId3"/>
          <a:stretch>
            <a:fillRect/>
          </a:stretch>
        </p:blipFill>
        <p:spPr>
          <a:xfrm>
            <a:off x="6818493" y="3472428"/>
            <a:ext cx="1330997" cy="3327490"/>
          </a:xfrm>
          <a:prstGeom prst="rect">
            <a:avLst/>
          </a:prstGeom>
        </p:spPr>
      </p:pic>
      <p:pic>
        <p:nvPicPr>
          <p:cNvPr id="55" name="Picture 54"/>
          <p:cNvPicPr>
            <a:picLocks noChangeAspect="1"/>
          </p:cNvPicPr>
          <p:nvPr/>
        </p:nvPicPr>
        <p:blipFill>
          <a:blip r:embed="rId3"/>
          <a:stretch>
            <a:fillRect/>
          </a:stretch>
        </p:blipFill>
        <p:spPr>
          <a:xfrm>
            <a:off x="8149489" y="144938"/>
            <a:ext cx="1330997" cy="3327490"/>
          </a:xfrm>
          <a:prstGeom prst="rect">
            <a:avLst/>
          </a:prstGeom>
        </p:spPr>
      </p:pic>
      <p:pic>
        <p:nvPicPr>
          <p:cNvPr id="56" name="Picture 55"/>
          <p:cNvPicPr>
            <a:picLocks noChangeAspect="1"/>
          </p:cNvPicPr>
          <p:nvPr/>
        </p:nvPicPr>
        <p:blipFill>
          <a:blip r:embed="rId3"/>
          <a:stretch>
            <a:fillRect/>
          </a:stretch>
        </p:blipFill>
        <p:spPr>
          <a:xfrm>
            <a:off x="8149489" y="3472428"/>
            <a:ext cx="1330997" cy="3327490"/>
          </a:xfrm>
          <a:prstGeom prst="rect">
            <a:avLst/>
          </a:prstGeom>
        </p:spPr>
      </p:pic>
      <p:pic>
        <p:nvPicPr>
          <p:cNvPr id="57" name="Picture 56"/>
          <p:cNvPicPr>
            <a:picLocks noChangeAspect="1"/>
          </p:cNvPicPr>
          <p:nvPr/>
        </p:nvPicPr>
        <p:blipFill>
          <a:blip r:embed="rId3"/>
          <a:stretch>
            <a:fillRect/>
          </a:stretch>
        </p:blipFill>
        <p:spPr>
          <a:xfrm>
            <a:off x="9480485" y="144938"/>
            <a:ext cx="1330997" cy="3327490"/>
          </a:xfrm>
          <a:prstGeom prst="rect">
            <a:avLst/>
          </a:prstGeom>
        </p:spPr>
      </p:pic>
      <p:pic>
        <p:nvPicPr>
          <p:cNvPr id="58" name="Picture 57"/>
          <p:cNvPicPr>
            <a:picLocks noChangeAspect="1"/>
          </p:cNvPicPr>
          <p:nvPr/>
        </p:nvPicPr>
        <p:blipFill>
          <a:blip r:embed="rId3"/>
          <a:stretch>
            <a:fillRect/>
          </a:stretch>
        </p:blipFill>
        <p:spPr>
          <a:xfrm>
            <a:off x="9480485" y="3472428"/>
            <a:ext cx="1330997" cy="3327490"/>
          </a:xfrm>
          <a:prstGeom prst="rect">
            <a:avLst/>
          </a:prstGeom>
        </p:spPr>
      </p:pic>
      <p:pic>
        <p:nvPicPr>
          <p:cNvPr id="59" name="Picture 58"/>
          <p:cNvPicPr>
            <a:picLocks noChangeAspect="1"/>
          </p:cNvPicPr>
          <p:nvPr/>
        </p:nvPicPr>
        <p:blipFill>
          <a:blip r:embed="rId3"/>
          <a:stretch>
            <a:fillRect/>
          </a:stretch>
        </p:blipFill>
        <p:spPr>
          <a:xfrm>
            <a:off x="10811481" y="146939"/>
            <a:ext cx="1330997" cy="3327490"/>
          </a:xfrm>
          <a:prstGeom prst="rect">
            <a:avLst/>
          </a:prstGeom>
        </p:spPr>
      </p:pic>
      <p:pic>
        <p:nvPicPr>
          <p:cNvPr id="60" name="Picture 59"/>
          <p:cNvPicPr>
            <a:picLocks noChangeAspect="1"/>
          </p:cNvPicPr>
          <p:nvPr/>
        </p:nvPicPr>
        <p:blipFill>
          <a:blip r:embed="rId3"/>
          <a:stretch>
            <a:fillRect/>
          </a:stretch>
        </p:blipFill>
        <p:spPr>
          <a:xfrm>
            <a:off x="10811481" y="3474429"/>
            <a:ext cx="1330997" cy="3327490"/>
          </a:xfrm>
          <a:prstGeom prst="rect">
            <a:avLst/>
          </a:prstGeom>
        </p:spPr>
      </p:pic>
      <p:sp>
        <p:nvSpPr>
          <p:cNvPr id="61" name="TextBox 60"/>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Very Quickly</a:t>
            </a:r>
          </a:p>
        </p:txBody>
      </p:sp>
      <p:sp>
        <p:nvSpPr>
          <p:cNvPr id="2" name="Title 1">
            <a:extLst>
              <a:ext uri="{FF2B5EF4-FFF2-40B4-BE49-F238E27FC236}">
                <a16:creationId xmlns:a16="http://schemas.microsoft.com/office/drawing/2014/main" xmlns="" id="{0DDE5475-BFA5-42DB-8A00-1D556FAE0A3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xmlns="" id="{E70983A0-9642-4E46-9F9E-1E3E87E7D23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757912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350"/>
                                        <p:tgtEl>
                                          <p:spTgt spid="26"/>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350"/>
                                        <p:tgtEl>
                                          <p:spTgt spid="28"/>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350"/>
                                        <p:tgtEl>
                                          <p:spTgt spid="49"/>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350"/>
                                        <p:tgtEl>
                                          <p:spTgt spid="51"/>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350"/>
                                        <p:tgtEl>
                                          <p:spTgt spid="53"/>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350"/>
                                        <p:tgtEl>
                                          <p:spTgt spid="55"/>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350"/>
                                        <p:tgtEl>
                                          <p:spTgt spid="57"/>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350"/>
                                        <p:tgtEl>
                                          <p:spTgt spid="59"/>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350"/>
                                        <p:tgtEl>
                                          <p:spTgt spid="25"/>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350"/>
                                        <p:tgtEl>
                                          <p:spTgt spid="27"/>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350"/>
                                        <p:tgtEl>
                                          <p:spTgt spid="29"/>
                                        </p:tgtEl>
                                      </p:cBhvr>
                                    </p:animEffect>
                                  </p:childTnLst>
                                </p:cTn>
                              </p:par>
                            </p:childTnLst>
                          </p:cTn>
                        </p:par>
                        <p:par>
                          <p:cTn id="52" fill="hold">
                            <p:stCondLst>
                              <p:cond delay="4200"/>
                            </p:stCondLst>
                            <p:childTnLst>
                              <p:par>
                                <p:cTn id="53" presetID="10" presetClass="entr" presetSubtype="0" fill="hold"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350"/>
                                        <p:tgtEl>
                                          <p:spTgt spid="50"/>
                                        </p:tgtEl>
                                      </p:cBhvr>
                                    </p:animEffect>
                                  </p:childTnLst>
                                </p:cTn>
                              </p:par>
                            </p:childTnLst>
                          </p:cTn>
                        </p:par>
                        <p:par>
                          <p:cTn id="56" fill="hold">
                            <p:stCondLst>
                              <p:cond delay="4550"/>
                            </p:stCondLst>
                            <p:childTnLst>
                              <p:par>
                                <p:cTn id="57" presetID="10" presetClass="entr" presetSubtype="0" fill="hold" nodeType="after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350"/>
                                        <p:tgtEl>
                                          <p:spTgt spid="52"/>
                                        </p:tgtEl>
                                      </p:cBhvr>
                                    </p:animEffect>
                                  </p:childTnLst>
                                </p:cTn>
                              </p:par>
                            </p:childTnLst>
                          </p:cTn>
                        </p:par>
                        <p:par>
                          <p:cTn id="60" fill="hold">
                            <p:stCondLst>
                              <p:cond delay="4900"/>
                            </p:stCondLst>
                            <p:childTnLst>
                              <p:par>
                                <p:cTn id="61" presetID="10" presetClass="entr" presetSubtype="0" fill="hold" nodeType="after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350"/>
                                        <p:tgtEl>
                                          <p:spTgt spid="54"/>
                                        </p:tgtEl>
                                      </p:cBhvr>
                                    </p:animEffect>
                                  </p:childTnLst>
                                </p:cTn>
                              </p:par>
                            </p:childTnLst>
                          </p:cTn>
                        </p:par>
                        <p:par>
                          <p:cTn id="64" fill="hold">
                            <p:stCondLst>
                              <p:cond delay="5250"/>
                            </p:stCondLst>
                            <p:childTnLst>
                              <p:par>
                                <p:cTn id="65" presetID="10" presetClass="entr" presetSubtype="0" fill="hold" nodeType="after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350"/>
                                        <p:tgtEl>
                                          <p:spTgt spid="56"/>
                                        </p:tgtEl>
                                      </p:cBhvr>
                                    </p:animEffect>
                                  </p:childTnLst>
                                </p:cTn>
                              </p:par>
                            </p:childTnLst>
                          </p:cTn>
                        </p:par>
                        <p:par>
                          <p:cTn id="68" fill="hold">
                            <p:stCondLst>
                              <p:cond delay="5600"/>
                            </p:stCondLst>
                            <p:childTnLst>
                              <p:par>
                                <p:cTn id="69" presetID="10" presetClass="entr" presetSubtype="0" fill="hold" nodeType="after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350"/>
                                        <p:tgtEl>
                                          <p:spTgt spid="58"/>
                                        </p:tgtEl>
                                      </p:cBhvr>
                                    </p:animEffect>
                                  </p:childTnLst>
                                </p:cTn>
                              </p:par>
                            </p:childTnLst>
                          </p:cTn>
                        </p:par>
                        <p:par>
                          <p:cTn id="72" fill="hold">
                            <p:stCondLst>
                              <p:cond delay="5950"/>
                            </p:stCondLst>
                            <p:childTnLst>
                              <p:par>
                                <p:cTn id="73" presetID="10" presetClass="entr" presetSubtype="0" fill="hold" nodeType="after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350"/>
                                        <p:tgtEl>
                                          <p:spTgt spid="60"/>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do cluster orchestrators do?</a:t>
            </a:r>
            <a:endParaRPr lang="en-US" dirty="0"/>
          </a:p>
        </p:txBody>
      </p:sp>
      <p:sp>
        <p:nvSpPr>
          <p:cNvPr id="3" name="Text Placeholder 2">
            <a:extLst>
              <a:ext uri="{FF2B5EF4-FFF2-40B4-BE49-F238E27FC236}">
                <a16:creationId xmlns:a16="http://schemas.microsoft.com/office/drawing/2014/main" xmlns="" id="{80CE5473-7A75-413F-9576-FB398E27E84A}"/>
              </a:ext>
            </a:extLst>
          </p:cNvPr>
          <p:cNvSpPr>
            <a:spLocks noGrp="1"/>
          </p:cNvSpPr>
          <p:nvPr>
            <p:ph type="body" sz="quarter" idx="10"/>
          </p:nvPr>
        </p:nvSpPr>
        <p:spPr/>
        <p:txBody>
          <a:bodyPr/>
          <a:lstStyle/>
          <a:p>
            <a:endParaRPr lang="en-US"/>
          </a:p>
        </p:txBody>
      </p:sp>
      <p:sp>
        <p:nvSpPr>
          <p:cNvPr id="6" name="TextBox 5"/>
          <p:cNvSpPr txBox="1"/>
          <p:nvPr/>
        </p:nvSpPr>
        <p:spPr>
          <a:xfrm>
            <a:off x="1909390" y="2030620"/>
            <a:ext cx="2862103" cy="488026"/>
          </a:xfrm>
          <a:prstGeom prst="rect">
            <a:avLst/>
          </a:prstGeom>
          <a:solidFill>
            <a:srgbClr val="DC143C"/>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Provision</a:t>
            </a:r>
            <a:endParaRPr lang="en-US" dirty="0" err="1">
              <a:solidFill>
                <a:srgbClr val="FFFFFF"/>
              </a:solidFill>
              <a:latin typeface="Segoe UI" panose="020B0502040204020203" pitchFamily="34" charset="0"/>
            </a:endParaRPr>
          </a:p>
        </p:txBody>
      </p:sp>
      <p:sp>
        <p:nvSpPr>
          <p:cNvPr id="7" name="TextBox 6"/>
          <p:cNvSpPr txBox="1"/>
          <p:nvPr/>
        </p:nvSpPr>
        <p:spPr>
          <a:xfrm>
            <a:off x="1909390" y="2554421"/>
            <a:ext cx="2862103" cy="488026"/>
          </a:xfrm>
          <a:prstGeom prst="rect">
            <a:avLst/>
          </a:prstGeom>
          <a:solidFill>
            <a:srgbClr val="011585"/>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Deploy (app / container)</a:t>
            </a:r>
            <a:endParaRPr lang="en-US" dirty="0" err="1">
              <a:solidFill>
                <a:srgbClr val="FFFFFF"/>
              </a:solidFill>
              <a:latin typeface="Segoe UI" panose="020B0502040204020203" pitchFamily="34" charset="0"/>
            </a:endParaRPr>
          </a:p>
        </p:txBody>
      </p:sp>
      <p:sp>
        <p:nvSpPr>
          <p:cNvPr id="8" name="TextBox 7"/>
          <p:cNvSpPr txBox="1"/>
          <p:nvPr/>
        </p:nvSpPr>
        <p:spPr>
          <a:xfrm>
            <a:off x="1909390" y="3078222"/>
            <a:ext cx="2862103" cy="488026"/>
          </a:xfrm>
          <a:prstGeom prst="rect">
            <a:avLst/>
          </a:prstGeom>
          <a:solidFill>
            <a:srgbClr val="8B00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Health Monitoring</a:t>
            </a:r>
            <a:endParaRPr lang="en-US" dirty="0" err="1">
              <a:solidFill>
                <a:srgbClr val="FFFFFF"/>
              </a:solidFill>
              <a:latin typeface="Segoe UI" panose="020B0502040204020203" pitchFamily="34" charset="0"/>
            </a:endParaRPr>
          </a:p>
        </p:txBody>
      </p:sp>
      <p:sp>
        <p:nvSpPr>
          <p:cNvPr id="9" name="TextBox 8"/>
          <p:cNvSpPr txBox="1"/>
          <p:nvPr/>
        </p:nvSpPr>
        <p:spPr>
          <a:xfrm>
            <a:off x="1909390" y="3602023"/>
            <a:ext cx="2862103" cy="488026"/>
          </a:xfrm>
          <a:prstGeom prst="rect">
            <a:avLst/>
          </a:prstGeom>
          <a:solidFill>
            <a:srgbClr val="4B0082"/>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Scaling</a:t>
            </a:r>
            <a:endParaRPr lang="en-US" dirty="0" err="1">
              <a:solidFill>
                <a:srgbClr val="FFFFFF"/>
              </a:solidFill>
              <a:latin typeface="Segoe UI" panose="020B0502040204020203" pitchFamily="34" charset="0"/>
            </a:endParaRPr>
          </a:p>
        </p:txBody>
      </p:sp>
      <p:sp>
        <p:nvSpPr>
          <p:cNvPr id="10" name="TextBox 9"/>
          <p:cNvSpPr txBox="1"/>
          <p:nvPr/>
        </p:nvSpPr>
        <p:spPr>
          <a:xfrm>
            <a:off x="1909390" y="4125823"/>
            <a:ext cx="2862103" cy="488026"/>
          </a:xfrm>
          <a:prstGeom prst="rect">
            <a:avLst/>
          </a:prstGeom>
          <a:solidFill>
            <a:srgbClr val="0000F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Monitoring / Logging</a:t>
            </a:r>
            <a:endParaRPr lang="en-US" dirty="0" err="1">
              <a:solidFill>
                <a:srgbClr val="FFFFFF"/>
              </a:solidFill>
              <a:latin typeface="Segoe UI" panose="020B0502040204020203" pitchFamily="34" charset="0"/>
            </a:endParaRPr>
          </a:p>
        </p:txBody>
      </p:sp>
      <p:sp>
        <p:nvSpPr>
          <p:cNvPr id="11" name="TextBox 10"/>
          <p:cNvSpPr txBox="1"/>
          <p:nvPr/>
        </p:nvSpPr>
        <p:spPr>
          <a:xfrm>
            <a:off x="4789690" y="2030620"/>
            <a:ext cx="2862103" cy="488026"/>
          </a:xfrm>
          <a:prstGeom prst="rect">
            <a:avLst/>
          </a:prstGeom>
          <a:solidFill>
            <a:srgbClr val="483D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Security</a:t>
            </a:r>
            <a:endParaRPr lang="en-US" dirty="0" err="1">
              <a:solidFill>
                <a:srgbClr val="FFFFFF"/>
              </a:solidFill>
              <a:latin typeface="Segoe UI" panose="020B0502040204020203" pitchFamily="34" charset="0"/>
            </a:endParaRPr>
          </a:p>
        </p:txBody>
      </p:sp>
      <p:sp>
        <p:nvSpPr>
          <p:cNvPr id="12" name="TextBox 11"/>
          <p:cNvSpPr txBox="1"/>
          <p:nvPr/>
        </p:nvSpPr>
        <p:spPr>
          <a:xfrm>
            <a:off x="4789690" y="2554421"/>
            <a:ext cx="2862103" cy="488026"/>
          </a:xfrm>
          <a:prstGeom prst="rect">
            <a:avLst/>
          </a:prstGeom>
          <a:solidFill>
            <a:srgbClr val="0064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Storage</a:t>
            </a:r>
            <a:endParaRPr lang="en-US" dirty="0" err="1">
              <a:solidFill>
                <a:srgbClr val="FFFFFF"/>
              </a:solidFill>
              <a:latin typeface="Segoe UI" panose="020B0502040204020203" pitchFamily="34" charset="0"/>
            </a:endParaRPr>
          </a:p>
        </p:txBody>
      </p:sp>
      <p:sp>
        <p:nvSpPr>
          <p:cNvPr id="13" name="TextBox 12"/>
          <p:cNvSpPr txBox="1"/>
          <p:nvPr/>
        </p:nvSpPr>
        <p:spPr>
          <a:xfrm>
            <a:off x="4789690" y="3078222"/>
            <a:ext cx="2862103" cy="488026"/>
          </a:xfrm>
          <a:prstGeom prst="rect">
            <a:avLst/>
          </a:prstGeom>
          <a:solidFill>
            <a:srgbClr val="2F4F4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Networking</a:t>
            </a:r>
            <a:endParaRPr lang="en-US" dirty="0" err="1">
              <a:solidFill>
                <a:srgbClr val="FFFFFF"/>
              </a:solidFill>
              <a:latin typeface="Segoe UI" panose="020B0502040204020203" pitchFamily="34" charset="0"/>
            </a:endParaRPr>
          </a:p>
        </p:txBody>
      </p:sp>
      <p:sp>
        <p:nvSpPr>
          <p:cNvPr id="14" name="TextBox 13"/>
          <p:cNvSpPr txBox="1"/>
          <p:nvPr/>
        </p:nvSpPr>
        <p:spPr>
          <a:xfrm>
            <a:off x="4789690" y="3602023"/>
            <a:ext cx="2862103" cy="488026"/>
          </a:xfrm>
          <a:prstGeom prst="rect">
            <a:avLst/>
          </a:prstGeom>
          <a:solidFill>
            <a:srgbClr val="8000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Service Discovery</a:t>
            </a:r>
            <a:endParaRPr lang="en-US" dirty="0" err="1">
              <a:solidFill>
                <a:srgbClr val="FFFFFF"/>
              </a:solidFill>
              <a:latin typeface="Segoe UI" panose="020B0502040204020203" pitchFamily="34" charset="0"/>
            </a:endParaRPr>
          </a:p>
        </p:txBody>
      </p:sp>
      <p:sp>
        <p:nvSpPr>
          <p:cNvPr id="15" name="TextBox 14"/>
          <p:cNvSpPr txBox="1"/>
          <p:nvPr/>
        </p:nvSpPr>
        <p:spPr>
          <a:xfrm>
            <a:off x="4789690" y="4125823"/>
            <a:ext cx="2862103" cy="488026"/>
          </a:xfrm>
          <a:prstGeom prst="rect">
            <a:avLst/>
          </a:prstGeom>
          <a:solidFill>
            <a:srgbClr val="19197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Registry</a:t>
            </a:r>
            <a:endParaRPr lang="en-US" dirty="0" err="1">
              <a:solidFill>
                <a:srgbClr val="FFFFFF"/>
              </a:solidFill>
              <a:latin typeface="Segoe UI" panose="020B0502040204020203" pitchFamily="34" charset="0"/>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39027" y="2243586"/>
            <a:ext cx="3049743" cy="2033162"/>
          </a:xfrm>
          <a:prstGeom prst="rect">
            <a:avLst/>
          </a:prstGeom>
        </p:spPr>
      </p:pic>
    </p:spTree>
    <p:extLst>
      <p:ext uri="{BB962C8B-B14F-4D97-AF65-F5344CB8AC3E}">
        <p14:creationId xmlns:p14="http://schemas.microsoft.com/office/powerpoint/2010/main" val="793112131"/>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984787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Load Balancing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evenly distribute traffic</a:t>
            </a:r>
          </a:p>
        </p:txBody>
      </p:sp>
      <p:sp>
        <p:nvSpPr>
          <p:cNvPr id="21" name="TextBox 20"/>
          <p:cNvSpPr txBox="1"/>
          <p:nvPr/>
        </p:nvSpPr>
        <p:spPr>
          <a:xfrm>
            <a:off x="4977158"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Lifecycle &amp; Health: </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keep containers running despite failure</a:t>
            </a:r>
          </a:p>
        </p:txBody>
      </p:sp>
      <p:sp>
        <p:nvSpPr>
          <p:cNvPr id="28" name="TextBox 27"/>
          <p:cNvSpPr txBox="1"/>
          <p:nvPr/>
        </p:nvSpPr>
        <p:spPr>
          <a:xfrm>
            <a:off x="10643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Cluster Management: </a:t>
            </a:r>
            <a:b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deploy and manage cluster resources</a:t>
            </a:r>
          </a:p>
        </p:txBody>
      </p:sp>
      <p:sp>
        <p:nvSpPr>
          <p:cNvPr id="19" name="TextBox 18"/>
          <p:cNvSpPr txBox="1"/>
          <p:nvPr/>
        </p:nvSpPr>
        <p:spPr>
          <a:xfrm>
            <a:off x="2541799"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Scheduling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where containers run</a:t>
            </a:r>
          </a:p>
        </p:txBody>
      </p:sp>
      <p:sp>
        <p:nvSpPr>
          <p:cNvPr id="24" name="TextBox 23"/>
          <p:cNvSpPr txBox="1"/>
          <p:nvPr/>
        </p:nvSpPr>
        <p:spPr>
          <a:xfrm>
            <a:off x="7412518"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Naming &amp; Discovery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where are my containers</a:t>
            </a:r>
          </a:p>
        </p:txBody>
      </p:sp>
      <p:sp>
        <p:nvSpPr>
          <p:cNvPr id="33" name="TextBox 32"/>
          <p:cNvSpPr txBox="1"/>
          <p:nvPr/>
        </p:nvSpPr>
        <p:spPr>
          <a:xfrm>
            <a:off x="741856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Logging &amp; Monitoring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track what’s happening in containers and cluster</a:t>
            </a:r>
          </a:p>
        </p:txBody>
      </p:sp>
      <p:sp>
        <p:nvSpPr>
          <p:cNvPr id="34" name="TextBox 33"/>
          <p:cNvSpPr txBox="1"/>
          <p:nvPr/>
        </p:nvSpPr>
        <p:spPr>
          <a:xfrm>
            <a:off x="254784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Image repository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centralized, secure Docker container images</a:t>
            </a:r>
          </a:p>
        </p:txBody>
      </p:sp>
      <p:sp>
        <p:nvSpPr>
          <p:cNvPr id="35" name="TextBox 34"/>
          <p:cNvSpPr txBox="1"/>
          <p:nvPr/>
        </p:nvSpPr>
        <p:spPr>
          <a:xfrm>
            <a:off x="9847879"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defPPr>
              <a:defRPr lang="en-US"/>
            </a:defPPr>
            <a:lvl1pPr defTabSz="932384">
              <a:lnSpc>
                <a:spcPct val="90000"/>
              </a:lnSpc>
              <a:defRPr sz="3199" ker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defRPr>
            </a:lvl1pPr>
          </a:lstStyle>
          <a:p>
            <a:pPr defTabSz="932563">
              <a:spcAft>
                <a:spcPts val="340"/>
              </a:spcAft>
              <a:defRPr/>
            </a:pPr>
            <a:r>
              <a:rPr lang="en-US" sz="2400" b="1" dirty="0"/>
              <a:t>Storage volumes</a:t>
            </a:r>
            <a:r>
              <a:rPr lang="en-US" sz="2400" dirty="0"/>
              <a:t>: </a:t>
            </a:r>
            <a:br>
              <a:rPr lang="en-US" sz="2400" dirty="0"/>
            </a:br>
            <a:r>
              <a:rPr lang="en-US" sz="2400" dirty="0"/>
              <a:t>persistent data for containers</a:t>
            </a:r>
          </a:p>
        </p:txBody>
      </p:sp>
      <p:sp>
        <p:nvSpPr>
          <p:cNvPr id="36" name="TextBox 35"/>
          <p:cNvSpPr txBox="1"/>
          <p:nvPr/>
        </p:nvSpPr>
        <p:spPr>
          <a:xfrm>
            <a:off x="112485"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Scaling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make sets of containers elastic in number</a:t>
            </a:r>
          </a:p>
        </p:txBody>
      </p:sp>
      <p:sp>
        <p:nvSpPr>
          <p:cNvPr id="37" name="TextBox 36"/>
          <p:cNvSpPr txBox="1"/>
          <p:nvPr/>
        </p:nvSpPr>
        <p:spPr>
          <a:xfrm>
            <a:off x="4983204"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Continuous Delivery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CI/CD pipeline and workflow</a:t>
            </a:r>
          </a:p>
        </p:txBody>
      </p:sp>
      <p:sp>
        <p:nvSpPr>
          <p:cNvPr id="38" name="Title 3"/>
          <p:cNvSpPr>
            <a:spLocks noGrp="1"/>
          </p:cNvSpPr>
          <p:nvPr>
            <p:ph type="title"/>
          </p:nvPr>
        </p:nvSpPr>
        <p:spPr/>
        <p:txBody>
          <a:bodyPr>
            <a:noAutofit/>
          </a:bodyPr>
          <a:lstStyle/>
          <a:p>
            <a:pPr defTabSz="932563">
              <a:defRPr/>
            </a:pPr>
            <a:r>
              <a:rPr lang="en-US" sz="4799" spc="-70" dirty="0">
                <a:ea typeface="+mn-ea"/>
              </a:rPr>
              <a:t>Container Management at Scale</a:t>
            </a:r>
          </a:p>
        </p:txBody>
      </p:sp>
    </p:spTree>
    <p:extLst>
      <p:ext uri="{BB962C8B-B14F-4D97-AF65-F5344CB8AC3E}">
        <p14:creationId xmlns:p14="http://schemas.microsoft.com/office/powerpoint/2010/main" val="1628692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Orchestrator Ecosystem (Constantly Changing)</a:t>
            </a:r>
          </a:p>
        </p:txBody>
      </p:sp>
      <p:sp>
        <p:nvSpPr>
          <p:cNvPr id="3" name="Text Placeholder 2"/>
          <p:cNvSpPr>
            <a:spLocks noGrp="1"/>
          </p:cNvSpPr>
          <p:nvPr>
            <p:ph type="body" sz="quarter" idx="10"/>
          </p:nvPr>
        </p:nvSpPr>
        <p:spPr>
          <a:xfrm>
            <a:off x="1761802" y="1398905"/>
            <a:ext cx="8912872" cy="4937887"/>
          </a:xfrm>
        </p:spPr>
        <p:txBody>
          <a:bodyPr numCol="2"/>
          <a:lstStyle/>
          <a:p>
            <a:r>
              <a:rPr lang="en-US" dirty="0"/>
              <a:t>Cloud services</a:t>
            </a:r>
          </a:p>
          <a:p>
            <a:pPr marL="257126" lvl="1" indent="-257126">
              <a:buFont typeface="Arial" panose="020B0604020202020204" pitchFamily="34" charset="0"/>
              <a:buChar char="•"/>
            </a:pPr>
            <a:r>
              <a:rPr lang="it-IT" dirty="0"/>
              <a:t>Azure Container Services (AKS, ACS)</a:t>
            </a:r>
          </a:p>
          <a:p>
            <a:pPr marL="257126" lvl="1" indent="-257126">
              <a:buFont typeface="Arial" panose="020B0604020202020204" pitchFamily="34" charset="0"/>
              <a:buChar char="•"/>
            </a:pPr>
            <a:r>
              <a:rPr lang="it-IT" dirty="0"/>
              <a:t>Azure Service Fabric (ASF)</a:t>
            </a:r>
          </a:p>
          <a:p>
            <a:pPr marL="257126" lvl="1" indent="-257126">
              <a:buFont typeface="Arial" panose="020B0604020202020204" pitchFamily="34" charset="0"/>
              <a:buChar char="•"/>
            </a:pPr>
            <a:r>
              <a:rPr lang="it-IT" dirty="0"/>
              <a:t>Amazon EC2 Container Services (ECS)</a:t>
            </a:r>
          </a:p>
          <a:p>
            <a:pPr marL="257126" lvl="1" indent="-257126">
              <a:buFont typeface="Arial" panose="020B0604020202020204" pitchFamily="34" charset="0"/>
              <a:buChar char="•"/>
            </a:pPr>
            <a:r>
              <a:rPr lang="it-IT" dirty="0"/>
              <a:t>Google Kubernetes Engine (GKE)</a:t>
            </a:r>
          </a:p>
          <a:p>
            <a:pPr marL="257126" lvl="1" indent="-257126">
              <a:buFont typeface="Arial" panose="020B0604020202020204" pitchFamily="34" charset="0"/>
              <a:buChar char="•"/>
            </a:pPr>
            <a:r>
              <a:rPr lang="it-IT" dirty="0"/>
              <a:t>Heroku</a:t>
            </a:r>
          </a:p>
          <a:p>
            <a:pPr marL="257126" lvl="1" indent="-257126">
              <a:buFont typeface="Arial" panose="020B0604020202020204" pitchFamily="34" charset="0"/>
              <a:buChar char="•"/>
            </a:pPr>
            <a:r>
              <a:rPr lang="it-IT" dirty="0" err="1"/>
              <a:t>Tutum</a:t>
            </a:r>
            <a:endParaRPr lang="it-IT" dirty="0"/>
          </a:p>
          <a:p>
            <a:pPr marL="257126" lvl="1" indent="-257126">
              <a:buFont typeface="Arial" panose="020B0604020202020204" pitchFamily="34" charset="0"/>
              <a:buChar char="•"/>
            </a:pPr>
            <a:endParaRPr lang="en-US" dirty="0"/>
          </a:p>
          <a:p>
            <a:pPr lvl="0"/>
            <a:r>
              <a:rPr lang="en-US" dirty="0">
                <a:gradFill>
                  <a:gsLst>
                    <a:gs pos="1250">
                      <a:srgbClr val="0078D7"/>
                    </a:gs>
                    <a:gs pos="99000">
                      <a:srgbClr val="0078D7"/>
                    </a:gs>
                  </a:gsLst>
                  <a:lin ang="5400000" scaled="0"/>
                </a:gradFill>
              </a:rPr>
              <a:t>Complete platforms</a:t>
            </a:r>
          </a:p>
          <a:p>
            <a:pPr marL="257126" lvl="1" indent="-257126">
              <a:buFont typeface="Arial" panose="020B0604020202020204" pitchFamily="34" charset="0"/>
              <a:buChar char="•"/>
            </a:pPr>
            <a:r>
              <a:rPr lang="it-IT" dirty="0" err="1"/>
              <a:t>Kubernetes</a:t>
            </a:r>
            <a:endParaRPr lang="it-IT" dirty="0"/>
          </a:p>
          <a:p>
            <a:pPr marL="257126" lvl="1" indent="-257126">
              <a:buFont typeface="Arial" panose="020B0604020202020204" pitchFamily="34" charset="0"/>
              <a:buChar char="•"/>
            </a:pPr>
            <a:r>
              <a:rPr lang="it-IT" dirty="0"/>
              <a:t>Red Hat OpenShift (OCP)</a:t>
            </a:r>
          </a:p>
          <a:p>
            <a:pPr marL="257126" lvl="1" indent="-257126">
              <a:buFont typeface="Arial" panose="020B0604020202020204" pitchFamily="34" charset="0"/>
              <a:buChar char="•"/>
            </a:pPr>
            <a:r>
              <a:rPr lang="it-IT" dirty="0" err="1"/>
              <a:t>Cloud</a:t>
            </a:r>
            <a:r>
              <a:rPr lang="it-IT" dirty="0"/>
              <a:t> </a:t>
            </a:r>
            <a:r>
              <a:rPr lang="it-IT" dirty="0" err="1"/>
              <a:t>Foundry</a:t>
            </a:r>
            <a:endParaRPr lang="it-IT" dirty="0"/>
          </a:p>
          <a:p>
            <a:pPr marL="257126" lvl="1" indent="-257126">
              <a:buFont typeface="Arial" panose="020B0604020202020204" pitchFamily="34" charset="0"/>
              <a:buChar char="•"/>
            </a:pPr>
            <a:r>
              <a:rPr lang="it-IT" dirty="0"/>
              <a:t>Mesosphere (Marathon)</a:t>
            </a:r>
          </a:p>
          <a:p>
            <a:pPr marL="257126" lvl="1" indent="-257126">
              <a:buFont typeface="Arial" panose="020B0604020202020204" pitchFamily="34" charset="0"/>
              <a:buChar char="•"/>
            </a:pPr>
            <a:r>
              <a:rPr lang="it-IT" dirty="0"/>
              <a:t>Enterprise DC/OS</a:t>
            </a:r>
          </a:p>
          <a:p>
            <a:pPr marL="257126" lvl="1" indent="-257126">
              <a:buFont typeface="Arial" panose="020B0604020202020204" pitchFamily="34" charset="0"/>
              <a:buChar char="•"/>
            </a:pPr>
            <a:r>
              <a:rPr lang="it-IT" dirty="0"/>
              <a:t>Docker Enterprise</a:t>
            </a:r>
          </a:p>
          <a:p>
            <a:pPr marL="257126" lvl="1" indent="-257126">
              <a:buFont typeface="Arial" panose="020B0604020202020204" pitchFamily="34" charset="0"/>
              <a:buChar char="•"/>
            </a:pPr>
            <a:r>
              <a:rPr lang="it-IT" dirty="0"/>
              <a:t>Rancher</a:t>
            </a:r>
          </a:p>
          <a:p>
            <a:pPr lvl="0"/>
            <a:r>
              <a:rPr lang="en-US" dirty="0">
                <a:gradFill>
                  <a:gsLst>
                    <a:gs pos="1250">
                      <a:srgbClr val="0078D7"/>
                    </a:gs>
                    <a:gs pos="99000">
                      <a:srgbClr val="0078D7"/>
                    </a:gs>
                  </a:gsLst>
                  <a:lin ang="5400000" scaled="0"/>
                </a:gradFill>
              </a:rPr>
              <a:t>Low-level</a:t>
            </a:r>
          </a:p>
          <a:p>
            <a:pPr marL="257126" lvl="1" indent="-257126">
              <a:buFont typeface="Arial" panose="020B0604020202020204" pitchFamily="34" charset="0"/>
              <a:buChar char="•"/>
            </a:pPr>
            <a:r>
              <a:rPr lang="it-IT" dirty="0" err="1"/>
              <a:t>Docker</a:t>
            </a:r>
            <a:r>
              <a:rPr lang="it-IT" dirty="0"/>
              <a:t> </a:t>
            </a:r>
            <a:r>
              <a:rPr lang="it-IT" dirty="0" err="1"/>
              <a:t>Swarm</a:t>
            </a:r>
            <a:endParaRPr lang="it-IT" dirty="0"/>
          </a:p>
          <a:p>
            <a:pPr marL="257126" lvl="1" indent="-257126">
              <a:buFont typeface="Arial" panose="020B0604020202020204" pitchFamily="34" charset="0"/>
              <a:buChar char="•"/>
            </a:pPr>
            <a:r>
              <a:rPr lang="it-IT" dirty="0" err="1"/>
              <a:t>CoreOS</a:t>
            </a:r>
            <a:r>
              <a:rPr lang="it-IT" dirty="0"/>
              <a:t> </a:t>
            </a:r>
            <a:r>
              <a:rPr lang="it-IT" dirty="0" err="1"/>
              <a:t>Fleet</a:t>
            </a:r>
            <a:endParaRPr lang="it-IT" dirty="0"/>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76807" y="3438042"/>
            <a:ext cx="877028" cy="85604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49892" y="3296301"/>
            <a:ext cx="1115072" cy="1115072"/>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947792" y="4816169"/>
            <a:ext cx="902482" cy="1115072"/>
          </a:xfrm>
          <a:prstGeom prst="rect">
            <a:avLst/>
          </a:prstGeom>
        </p:spPr>
      </p:pic>
      <p:pic>
        <p:nvPicPr>
          <p:cNvPr id="9" name="Picture 8"/>
          <p:cNvPicPr>
            <a:picLocks noChangeAspect="1"/>
          </p:cNvPicPr>
          <p:nvPr/>
        </p:nvPicPr>
        <p:blipFill>
          <a:blip r:embed="rId6"/>
          <a:stretch>
            <a:fillRect/>
          </a:stretch>
        </p:blipFill>
        <p:spPr>
          <a:xfrm>
            <a:off x="6915320" y="4708583"/>
            <a:ext cx="2032471" cy="1222658"/>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764964" y="3212965"/>
            <a:ext cx="1007688" cy="1076210"/>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53824" y="4411374"/>
            <a:ext cx="1080497" cy="108049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995817" y="4494436"/>
            <a:ext cx="2189741" cy="301919"/>
          </a:xfrm>
          <a:prstGeom prst="rect">
            <a:avLst/>
          </a:prstGeom>
        </p:spPr>
      </p:pic>
    </p:spTree>
    <p:extLst>
      <p:ext uri="{BB962C8B-B14F-4D97-AF65-F5344CB8AC3E}">
        <p14:creationId xmlns:p14="http://schemas.microsoft.com/office/powerpoint/2010/main" val="1189189500"/>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dirty="0"/>
              <a:t>Why Kubernetes (K8s)?</a:t>
            </a:r>
          </a:p>
        </p:txBody>
      </p:sp>
      <p:sp>
        <p:nvSpPr>
          <p:cNvPr id="3" name="Content Placeholder 2"/>
          <p:cNvSpPr>
            <a:spLocks noGrp="1"/>
          </p:cNvSpPr>
          <p:nvPr>
            <p:ph type="body" sz="quarter" idx="10"/>
          </p:nvPr>
        </p:nvSpPr>
        <p:spPr>
          <a:xfrm>
            <a:off x="360040" y="1056829"/>
            <a:ext cx="11809325" cy="4136261"/>
          </a:xfrm>
          <a:prstGeom prst="rect">
            <a:avLst/>
          </a:prstGeom>
        </p:spPr>
        <p:txBody>
          <a:bodyPr/>
          <a:lstStyle/>
          <a:p>
            <a:r>
              <a:rPr lang="en-US" dirty="0"/>
              <a:t>Industry Momentum</a:t>
            </a:r>
          </a:p>
          <a:p>
            <a:pPr lvl="1"/>
            <a:r>
              <a:rPr lang="en-US" dirty="0"/>
              <a:t>It’s Microsoft’s Direction</a:t>
            </a:r>
          </a:p>
          <a:p>
            <a:pPr lvl="1"/>
            <a:r>
              <a:rPr lang="en-US" dirty="0"/>
              <a:t>It’s Docker’s Direction</a:t>
            </a:r>
          </a:p>
          <a:p>
            <a:pPr lvl="1"/>
            <a:r>
              <a:rPr lang="en-US" dirty="0"/>
              <a:t>It’s OCP’s Direction</a:t>
            </a:r>
          </a:p>
          <a:p>
            <a:pPr lvl="1"/>
            <a:r>
              <a:rPr lang="en-US" dirty="0"/>
              <a:t>It’s Cloud Foundry’s Direction</a:t>
            </a:r>
          </a:p>
          <a:p>
            <a:r>
              <a:rPr lang="en-US" dirty="0"/>
              <a:t>Brendan Burns</a:t>
            </a:r>
          </a:p>
          <a:p>
            <a:pPr lvl="1"/>
            <a:r>
              <a:rPr lang="en-US" dirty="0"/>
              <a:t>One of the Founders of K8s</a:t>
            </a:r>
          </a:p>
          <a:p>
            <a:pPr lvl="1"/>
            <a:r>
              <a:rPr lang="en-US" dirty="0"/>
              <a:t>Now works at MS heading up Container Strategies</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518899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a:t>What is Kubernetes?</a:t>
            </a:r>
          </a:p>
        </p:txBody>
      </p:sp>
      <p:sp>
        <p:nvSpPr>
          <p:cNvPr id="3" name="Content Placeholder 2"/>
          <p:cNvSpPr>
            <a:spLocks noGrp="1"/>
          </p:cNvSpPr>
          <p:nvPr>
            <p:ph type="body" sz="quarter" idx="10"/>
          </p:nvPr>
        </p:nvSpPr>
        <p:spPr>
          <a:xfrm>
            <a:off x="360040" y="1056829"/>
            <a:ext cx="11809325" cy="5806955"/>
          </a:xfrm>
          <a:prstGeom prst="rect">
            <a:avLst/>
          </a:prstGeom>
        </p:spPr>
        <p:txBody>
          <a:bodyPr/>
          <a:lstStyle/>
          <a:p>
            <a:r>
              <a:rPr lang="en-US" dirty="0"/>
              <a:t>History</a:t>
            </a:r>
          </a:p>
          <a:p>
            <a:pPr lvl="1"/>
            <a:r>
              <a:rPr lang="en-US" sz="2000" dirty="0"/>
              <a:t>Google open sourced </a:t>
            </a:r>
            <a:r>
              <a:rPr lang="en-US" sz="2000" dirty="0" err="1"/>
              <a:t>borg</a:t>
            </a:r>
            <a:r>
              <a:rPr lang="en-US" sz="2000" dirty="0"/>
              <a:t>. Google still actively involved, but less so every day</a:t>
            </a:r>
          </a:p>
          <a:p>
            <a:pPr lvl="1"/>
            <a:r>
              <a:rPr lang="en-US" sz="2000" dirty="0"/>
              <a:t>Schedules and runs application containers across a cluster of machines</a:t>
            </a:r>
          </a:p>
          <a:p>
            <a:pPr lvl="1"/>
            <a:r>
              <a:rPr lang="en-US" sz="2000" dirty="0"/>
              <a:t>Kubernetes v1.0 released on July 21, 2015. Joe Beda, Brendan Burns, &amp; Craig </a:t>
            </a:r>
            <a:r>
              <a:rPr lang="en-US" sz="2000" dirty="0" err="1"/>
              <a:t>McLuckie</a:t>
            </a:r>
            <a:endParaRPr lang="en-US" sz="2000" dirty="0"/>
          </a:p>
          <a:p>
            <a:pPr lvl="1"/>
            <a:r>
              <a:rPr lang="en-US" sz="2000" dirty="0"/>
              <a:t>Over 1,700 authors</a:t>
            </a:r>
          </a:p>
          <a:p>
            <a:r>
              <a:rPr lang="en-US" dirty="0"/>
              <a:t>Key features</a:t>
            </a:r>
          </a:p>
          <a:p>
            <a:pPr lvl="1"/>
            <a:r>
              <a:rPr lang="en-US" sz="2000" dirty="0"/>
              <a:t>Declarative infrastructure</a:t>
            </a:r>
          </a:p>
          <a:p>
            <a:pPr lvl="1"/>
            <a:r>
              <a:rPr lang="en-US" sz="2000" dirty="0"/>
              <a:t>Self-healing</a:t>
            </a:r>
          </a:p>
          <a:p>
            <a:pPr lvl="1"/>
            <a:r>
              <a:rPr lang="en-US" sz="2000" dirty="0"/>
              <a:t>Horizontal scaling</a:t>
            </a:r>
          </a:p>
          <a:p>
            <a:pPr lvl="1"/>
            <a:r>
              <a:rPr lang="en-US" sz="2000" dirty="0"/>
              <a:t>Automated rollouts and rollbacks</a:t>
            </a:r>
          </a:p>
          <a:p>
            <a:pPr lvl="1"/>
            <a:r>
              <a:rPr lang="en-US" sz="2000" dirty="0"/>
              <a:t>Service discovery and load balancing</a:t>
            </a:r>
          </a:p>
          <a:p>
            <a:pPr lvl="1"/>
            <a:r>
              <a:rPr lang="en-US" sz="2000" dirty="0"/>
              <a:t>Automatic </a:t>
            </a:r>
            <a:r>
              <a:rPr lang="en-US" sz="2000" dirty="0" err="1"/>
              <a:t>binpacking</a:t>
            </a:r>
            <a:endParaRPr lang="en-US" sz="2000" dirty="0"/>
          </a:p>
          <a:p>
            <a:pPr lvl="1"/>
            <a:r>
              <a:rPr lang="en-US" sz="2000" dirty="0"/>
              <a:t>Storage orchestration</a:t>
            </a:r>
          </a:p>
          <a:p>
            <a:pPr lvl="1"/>
            <a:r>
              <a:rPr lang="en-US" sz="2000" dirty="0"/>
              <a:t>Secret and configuration management</a:t>
            </a:r>
          </a:p>
          <a:p>
            <a:pPr lvl="1"/>
            <a:r>
              <a:rPr lang="en-US" sz="2000" dirty="0"/>
              <a:t>Not a PaaS platform</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607921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7543" y="1338665"/>
            <a:ext cx="9755794" cy="5290735"/>
          </a:xfrm>
          <a:prstGeom prst="rect">
            <a:avLst/>
          </a:prstGeom>
        </p:spPr>
      </p:pic>
    </p:spTree>
    <p:extLst>
      <p:ext uri="{BB962C8B-B14F-4D97-AF65-F5344CB8AC3E}">
        <p14:creationId xmlns:p14="http://schemas.microsoft.com/office/powerpoint/2010/main" val="218654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you environment</a:t>
            </a:r>
            <a:endParaRPr lang="en-US" dirty="0"/>
          </a:p>
        </p:txBody>
      </p:sp>
      <p:sp>
        <p:nvSpPr>
          <p:cNvPr id="3" name="Text Placeholder 2"/>
          <p:cNvSpPr>
            <a:spLocks noGrp="1"/>
          </p:cNvSpPr>
          <p:nvPr>
            <p:ph type="body" sz="quarter" idx="10"/>
          </p:nvPr>
        </p:nvSpPr>
        <p:spPr>
          <a:xfrm>
            <a:off x="274702" y="1211287"/>
            <a:ext cx="11888787" cy="3348609"/>
          </a:xfrm>
        </p:spPr>
        <p:txBody>
          <a:bodyPr/>
          <a:lstStyle/>
          <a:p>
            <a:r>
              <a:rPr lang="en-US" dirty="0" smtClean="0"/>
              <a:t>Link to get access to your Azure environment. Register to have a temporary Azure subscription provisioned.</a:t>
            </a:r>
          </a:p>
          <a:p>
            <a:pPr lvl="1"/>
            <a:r>
              <a:rPr lang="en-US" dirty="0">
                <a:hlinkClick r:id="rId2"/>
              </a:rPr>
              <a:t>http://</a:t>
            </a:r>
            <a:r>
              <a:rPr lang="en-US" dirty="0" smtClean="0">
                <a:hlinkClick r:id="rId2"/>
              </a:rPr>
              <a:t>bit.ly/ACS-Ottawa</a:t>
            </a:r>
            <a:endParaRPr lang="en-US" dirty="0" smtClean="0"/>
          </a:p>
          <a:p>
            <a:r>
              <a:rPr lang="en-US" dirty="0" smtClean="0"/>
              <a:t>Link to our Bootcamp content</a:t>
            </a:r>
          </a:p>
          <a:p>
            <a:pPr lvl="1"/>
            <a:r>
              <a:rPr lang="en-US" dirty="0" smtClean="0">
                <a:hlinkClick r:id="rId3"/>
              </a:rPr>
              <a:t>http</a:t>
            </a:r>
            <a:r>
              <a:rPr lang="en-US" dirty="0" smtClean="0">
                <a:hlinkClick r:id="rId3"/>
              </a:rPr>
              <a:t>://bit.ly/2Bms7Uv</a:t>
            </a:r>
            <a:endParaRPr lang="en-US" dirty="0" smtClean="0"/>
          </a:p>
          <a:p>
            <a:endParaRPr lang="en-US" dirty="0"/>
          </a:p>
        </p:txBody>
      </p:sp>
    </p:spTree>
    <p:extLst>
      <p:ext uri="{BB962C8B-B14F-4D97-AF65-F5344CB8AC3E}">
        <p14:creationId xmlns:p14="http://schemas.microsoft.com/office/powerpoint/2010/main" val="537121559"/>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 Components</a:t>
            </a:r>
          </a:p>
        </p:txBody>
      </p:sp>
      <p:grpSp>
        <p:nvGrpSpPr>
          <p:cNvPr id="4" name="Group 3"/>
          <p:cNvGrpSpPr/>
          <p:nvPr/>
        </p:nvGrpSpPr>
        <p:grpSpPr>
          <a:xfrm>
            <a:off x="450627" y="1212849"/>
            <a:ext cx="4787181" cy="1157411"/>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6" name="TextBox 5"/>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api</a:t>
              </a:r>
              <a:r>
                <a:rPr lang="en-US" sz="2400" dirty="0">
                  <a:solidFill>
                    <a:srgbClr val="FFFFFF"/>
                  </a:solidFill>
                  <a:latin typeface="Segoe UI Semilight"/>
                </a:rPr>
                <a:t>-server</a:t>
              </a:r>
            </a:p>
          </p:txBody>
        </p:sp>
      </p:grpSp>
      <p:grpSp>
        <p:nvGrpSpPr>
          <p:cNvPr id="7" name="Group 6"/>
          <p:cNvGrpSpPr/>
          <p:nvPr/>
        </p:nvGrpSpPr>
        <p:grpSpPr>
          <a:xfrm>
            <a:off x="5412952" y="1212849"/>
            <a:ext cx="4787181" cy="1157411"/>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9" name="TextBox 8"/>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etcd</a:t>
              </a:r>
              <a:endParaRPr lang="en-US" sz="2400" dirty="0">
                <a:solidFill>
                  <a:srgbClr val="FFFFFF"/>
                </a:solidFill>
                <a:latin typeface="Segoe UI Semilight"/>
              </a:endParaRPr>
            </a:p>
          </p:txBody>
        </p:sp>
      </p:grpSp>
      <p:grpSp>
        <p:nvGrpSpPr>
          <p:cNvPr id="13" name="Group 12"/>
          <p:cNvGrpSpPr/>
          <p:nvPr/>
        </p:nvGrpSpPr>
        <p:grpSpPr>
          <a:xfrm>
            <a:off x="450627" y="2504244"/>
            <a:ext cx="4787181" cy="1157411"/>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5" name="TextBox 14"/>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controller-manager</a:t>
              </a:r>
            </a:p>
          </p:txBody>
        </p:sp>
      </p:grpSp>
      <p:grpSp>
        <p:nvGrpSpPr>
          <p:cNvPr id="16" name="Group 15"/>
          <p:cNvGrpSpPr/>
          <p:nvPr/>
        </p:nvGrpSpPr>
        <p:grpSpPr>
          <a:xfrm>
            <a:off x="5412952" y="2504244"/>
            <a:ext cx="4787181" cy="1157411"/>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8" name="TextBox 17"/>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scheduler</a:t>
              </a:r>
            </a:p>
          </p:txBody>
        </p:sp>
      </p:grpSp>
      <p:grpSp>
        <p:nvGrpSpPr>
          <p:cNvPr id="19" name="Group 18"/>
          <p:cNvGrpSpPr/>
          <p:nvPr/>
        </p:nvGrpSpPr>
        <p:grpSpPr>
          <a:xfrm>
            <a:off x="450627" y="4062097"/>
            <a:ext cx="4787181" cy="1157411"/>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1" name="TextBox 20"/>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kubelet</a:t>
              </a:r>
              <a:endParaRPr lang="en-US" sz="2400" dirty="0">
                <a:solidFill>
                  <a:srgbClr val="FFFFFF"/>
                </a:solidFill>
                <a:latin typeface="Segoe UI Semilight"/>
              </a:endParaRPr>
            </a:p>
          </p:txBody>
        </p:sp>
      </p:grpSp>
      <p:grpSp>
        <p:nvGrpSpPr>
          <p:cNvPr id="22" name="Group 21"/>
          <p:cNvGrpSpPr/>
          <p:nvPr/>
        </p:nvGrpSpPr>
        <p:grpSpPr>
          <a:xfrm>
            <a:off x="5412952" y="4062097"/>
            <a:ext cx="4787181" cy="1157411"/>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4" name="TextBox 23"/>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a:t>
              </a:r>
              <a:r>
                <a:rPr lang="en-US" sz="2400" dirty="0">
                  <a:solidFill>
                    <a:srgbClr val="FFFFFF"/>
                  </a:solidFill>
                  <a:latin typeface="Segoe UI Semilight"/>
                </a:rPr>
                <a:t>-proxy</a:t>
              </a:r>
            </a:p>
          </p:txBody>
        </p:sp>
      </p:grpSp>
      <p:grpSp>
        <p:nvGrpSpPr>
          <p:cNvPr id="25" name="Group 24"/>
          <p:cNvGrpSpPr/>
          <p:nvPr/>
        </p:nvGrpSpPr>
        <p:grpSpPr>
          <a:xfrm>
            <a:off x="450627" y="5353492"/>
            <a:ext cx="4787181" cy="1157411"/>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7" name="TextBox 26"/>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smtClean="0">
                  <a:solidFill>
                    <a:srgbClr val="FFFFFF"/>
                  </a:solidFill>
                  <a:latin typeface="Segoe UI Semilight"/>
                </a:rPr>
                <a:t>container runtime (e.g. Docker, </a:t>
              </a:r>
              <a:r>
                <a:rPr lang="en-US" sz="2400" dirty="0" err="1" smtClean="0">
                  <a:solidFill>
                    <a:srgbClr val="FFFFFF"/>
                  </a:solidFill>
                  <a:latin typeface="Segoe UI Semilight"/>
                </a:rPr>
                <a:t>rkt</a:t>
              </a:r>
              <a:r>
                <a:rPr lang="en-US" sz="2400" dirty="0" smtClean="0">
                  <a:solidFill>
                    <a:srgbClr val="FFFFFF"/>
                  </a:solidFill>
                  <a:latin typeface="Segoe UI Semilight"/>
                </a:rPr>
                <a:t>)</a:t>
              </a:r>
              <a:endParaRPr lang="en-US" sz="2400" dirty="0">
                <a:solidFill>
                  <a:srgbClr val="FFFFFF"/>
                </a:solidFill>
                <a:latin typeface="Segoe UI Semilight"/>
              </a:endParaRPr>
            </a:p>
          </p:txBody>
        </p:sp>
      </p:grpSp>
      <p:grpSp>
        <p:nvGrpSpPr>
          <p:cNvPr id="28" name="Group 27"/>
          <p:cNvGrpSpPr/>
          <p:nvPr/>
        </p:nvGrpSpPr>
        <p:grpSpPr>
          <a:xfrm>
            <a:off x="5412952" y="5353492"/>
            <a:ext cx="4787181" cy="1157411"/>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30" name="TextBox 29"/>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dns</a:t>
              </a:r>
              <a:endParaRPr lang="en-US" sz="2400" dirty="0">
                <a:solidFill>
                  <a:srgbClr val="FFFFFF"/>
                </a:solidFill>
                <a:latin typeface="Segoe UI Semilight"/>
              </a:endParaRPr>
            </a:p>
          </p:txBody>
        </p:sp>
      </p:grpSp>
      <p:sp>
        <p:nvSpPr>
          <p:cNvPr id="31" name="Right Brace 30"/>
          <p:cNvSpPr/>
          <p:nvPr/>
        </p:nvSpPr>
        <p:spPr>
          <a:xfrm>
            <a:off x="10257421" y="1212849"/>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2" name="Right Brace 31"/>
          <p:cNvSpPr/>
          <p:nvPr/>
        </p:nvSpPr>
        <p:spPr>
          <a:xfrm>
            <a:off x="10257421" y="4062097"/>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3" name="TextBox 32"/>
          <p:cNvSpPr txBox="1"/>
          <p:nvPr/>
        </p:nvSpPr>
        <p:spPr>
          <a:xfrm>
            <a:off x="10493135" y="1992494"/>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m</a:t>
            </a:r>
            <a:r>
              <a:rPr lang="en-US" sz="2040">
                <a:solidFill>
                  <a:srgbClr val="FFFFFF"/>
                </a:solidFill>
                <a:latin typeface="Segoe UI Semilight"/>
              </a:rPr>
              <a:t>aster</a:t>
            </a:r>
            <a:br>
              <a:rPr lang="en-US" sz="2040">
                <a:solidFill>
                  <a:srgbClr val="FFFFFF"/>
                </a:solidFill>
                <a:latin typeface="Segoe UI Semilight"/>
              </a:rPr>
            </a:br>
            <a:r>
              <a:rPr lang="en-US" sz="2040">
                <a:solidFill>
                  <a:srgbClr val="FFFFFF"/>
                </a:solidFill>
                <a:latin typeface="Segoe UI Semilight"/>
              </a:rPr>
              <a:t>components</a:t>
            </a:r>
          </a:p>
        </p:txBody>
      </p:sp>
      <p:sp>
        <p:nvSpPr>
          <p:cNvPr id="34" name="TextBox 33"/>
          <p:cNvSpPr txBox="1"/>
          <p:nvPr/>
        </p:nvSpPr>
        <p:spPr>
          <a:xfrm>
            <a:off x="10493134" y="4789283"/>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node</a:t>
            </a:r>
            <a:br>
              <a:rPr lang="en-US" sz="2040" dirty="0">
                <a:solidFill>
                  <a:srgbClr val="FFFFFF"/>
                </a:solidFill>
                <a:latin typeface="Segoe UI Semilight"/>
              </a:rPr>
            </a:br>
            <a:r>
              <a:rPr lang="en-US" sz="2040" dirty="0">
                <a:solidFill>
                  <a:srgbClr val="FFFFFF"/>
                </a:solidFill>
                <a:latin typeface="Segoe UI Semilight"/>
              </a:rPr>
              <a:t>components</a:t>
            </a:r>
          </a:p>
        </p:txBody>
      </p:sp>
    </p:spTree>
    <p:extLst>
      <p:ext uri="{BB962C8B-B14F-4D97-AF65-F5344CB8AC3E}">
        <p14:creationId xmlns:p14="http://schemas.microsoft.com/office/powerpoint/2010/main" val="292524404"/>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 Components</a:t>
            </a:r>
          </a:p>
        </p:txBody>
      </p:sp>
      <p:sp>
        <p:nvSpPr>
          <p:cNvPr id="3" name="Text Placeholder 2"/>
          <p:cNvSpPr>
            <a:spLocks noGrp="1"/>
          </p:cNvSpPr>
          <p:nvPr>
            <p:ph type="body" sz="quarter" idx="10"/>
          </p:nvPr>
        </p:nvSpPr>
        <p:spPr>
          <a:xfrm>
            <a:off x="275546" y="1211286"/>
            <a:ext cx="11887100" cy="5734234"/>
          </a:xfrm>
        </p:spPr>
        <p:txBody>
          <a:bodyPr/>
          <a:lstStyle/>
          <a:p>
            <a:r>
              <a:rPr lang="en-US" sz="3672" dirty="0" err="1"/>
              <a:t>api</a:t>
            </a:r>
            <a:r>
              <a:rPr lang="en-US" sz="3672" dirty="0"/>
              <a:t>-server: Front-end control plane. Exposes API</a:t>
            </a:r>
          </a:p>
          <a:p>
            <a:r>
              <a:rPr lang="en-US" sz="3672" dirty="0" err="1"/>
              <a:t>etcd</a:t>
            </a:r>
            <a:r>
              <a:rPr lang="en-US" sz="3672" dirty="0"/>
              <a:t>: Cluster database. Distributed, highly available</a:t>
            </a:r>
          </a:p>
          <a:p>
            <a:r>
              <a:rPr lang="en-US" sz="3672" dirty="0"/>
              <a:t>controller-manager. Runs controllers, </a:t>
            </a:r>
            <a:r>
              <a:rPr lang="en-US" sz="3672" dirty="0" err="1"/>
              <a:t>eg</a:t>
            </a:r>
            <a:r>
              <a:rPr lang="en-US" sz="3672" dirty="0"/>
              <a:t>. replication </a:t>
            </a:r>
            <a:r>
              <a:rPr lang="en-US" sz="3672" dirty="0" smtClean="0"/>
              <a:t>controller, deployment controller, and more</a:t>
            </a:r>
            <a:endParaRPr lang="en-US" sz="3672" dirty="0"/>
          </a:p>
          <a:p>
            <a:r>
              <a:rPr lang="en-US" sz="3672" dirty="0"/>
              <a:t>scheduler: assigns pods to nodes</a:t>
            </a:r>
          </a:p>
          <a:p>
            <a:r>
              <a:rPr lang="en-US" sz="3672" dirty="0"/>
              <a:t>Add-ons</a:t>
            </a:r>
          </a:p>
          <a:p>
            <a:pPr lvl="1"/>
            <a:r>
              <a:rPr lang="en-US" sz="2856" dirty="0"/>
              <a:t>DNS</a:t>
            </a:r>
          </a:p>
          <a:p>
            <a:pPr lvl="1"/>
            <a:r>
              <a:rPr lang="en-US" sz="2856" dirty="0" err="1"/>
              <a:t>Heapster</a:t>
            </a:r>
            <a:r>
              <a:rPr lang="en-US" sz="2856" dirty="0"/>
              <a:t>. enables monitoring and performance analysis</a:t>
            </a:r>
          </a:p>
          <a:p>
            <a:pPr lvl="1"/>
            <a:r>
              <a:rPr lang="en-US" sz="2856" dirty="0"/>
              <a:t>Dashboard</a:t>
            </a:r>
          </a:p>
          <a:p>
            <a:pPr lvl="1"/>
            <a:r>
              <a:rPr lang="en-US" sz="2856" dirty="0"/>
              <a:t>Logging</a:t>
            </a:r>
          </a:p>
        </p:txBody>
      </p:sp>
    </p:spTree>
    <p:extLst>
      <p:ext uri="{BB962C8B-B14F-4D97-AF65-F5344CB8AC3E}">
        <p14:creationId xmlns:p14="http://schemas.microsoft.com/office/powerpoint/2010/main" val="1697671549"/>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Node Components</a:t>
            </a:r>
          </a:p>
        </p:txBody>
      </p:sp>
      <p:sp>
        <p:nvSpPr>
          <p:cNvPr id="3" name="Text Placeholder 2"/>
          <p:cNvSpPr>
            <a:spLocks noGrp="1"/>
          </p:cNvSpPr>
          <p:nvPr>
            <p:ph type="body" sz="quarter" idx="10"/>
          </p:nvPr>
        </p:nvSpPr>
        <p:spPr>
          <a:xfrm>
            <a:off x="275546" y="1211287"/>
            <a:ext cx="11887100" cy="4279248"/>
          </a:xfrm>
        </p:spPr>
        <p:txBody>
          <a:bodyPr/>
          <a:lstStyle/>
          <a:p>
            <a:r>
              <a:rPr lang="en-US" sz="3672" dirty="0" err="1"/>
              <a:t>kubelet</a:t>
            </a:r>
            <a:r>
              <a:rPr lang="en-US" sz="3672" dirty="0"/>
              <a:t>: </a:t>
            </a:r>
          </a:p>
          <a:p>
            <a:pPr lvl="1"/>
            <a:r>
              <a:rPr lang="en-US" sz="2872" dirty="0"/>
              <a:t>Primary node agent</a:t>
            </a:r>
          </a:p>
          <a:p>
            <a:pPr lvl="1"/>
            <a:r>
              <a:rPr lang="en-US" sz="2872" dirty="0"/>
              <a:t>Watches and runs assigned pods</a:t>
            </a:r>
          </a:p>
          <a:p>
            <a:pPr lvl="1"/>
            <a:r>
              <a:rPr lang="en-US" sz="2872" dirty="0"/>
              <a:t>Executes health probes and reports </a:t>
            </a:r>
            <a:r>
              <a:rPr lang="en-US" sz="2872" dirty="0" smtClean="0"/>
              <a:t>status</a:t>
            </a:r>
          </a:p>
          <a:p>
            <a:pPr lvl="1"/>
            <a:r>
              <a:rPr lang="en-US" sz="2872" dirty="0" smtClean="0"/>
              <a:t>Also key to “self-hosted” deployment of K8S where K8S is used to host K8S!!</a:t>
            </a:r>
            <a:endParaRPr lang="en-US" sz="2872" dirty="0"/>
          </a:p>
          <a:p>
            <a:r>
              <a:rPr lang="en-US" sz="3672" dirty="0" err="1"/>
              <a:t>kube</a:t>
            </a:r>
            <a:r>
              <a:rPr lang="en-US" sz="3672" dirty="0"/>
              <a:t>-proxy: enables network services</a:t>
            </a:r>
          </a:p>
          <a:p>
            <a:r>
              <a:rPr lang="en-US" sz="3672" dirty="0" err="1"/>
              <a:t>docker</a:t>
            </a:r>
            <a:r>
              <a:rPr lang="en-US" sz="3672" dirty="0"/>
              <a:t>: container engine (</a:t>
            </a:r>
            <a:r>
              <a:rPr lang="en-US" sz="3672" dirty="0" err="1"/>
              <a:t>rkt</a:t>
            </a:r>
            <a:r>
              <a:rPr lang="en-US" sz="3672" dirty="0"/>
              <a:t> supported experimentally)</a:t>
            </a:r>
          </a:p>
        </p:txBody>
      </p:sp>
    </p:spTree>
    <p:extLst>
      <p:ext uri="{BB962C8B-B14F-4D97-AF65-F5344CB8AC3E}">
        <p14:creationId xmlns:p14="http://schemas.microsoft.com/office/powerpoint/2010/main" val="1180559682"/>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2109" y="2049668"/>
            <a:ext cx="11885514" cy="2877908"/>
          </a:xfrm>
        </p:spPr>
        <p:txBody>
          <a:bodyPr/>
          <a:lstStyle/>
          <a:p>
            <a:r>
              <a:rPr lang="en-US" dirty="0"/>
              <a:t>Swiss Army Knife: run deployments, exec into containers, view logs, etc.</a:t>
            </a:r>
          </a:p>
          <a:p>
            <a:r>
              <a:rPr lang="en-US" dirty="0"/>
              <a:t>Syntax largely the same as </a:t>
            </a:r>
            <a:r>
              <a:rPr lang="en-US" dirty="0" err="1">
                <a:latin typeface="Courier New" charset="0"/>
                <a:ea typeface="Courier New" charset="0"/>
                <a:cs typeface="Courier New" charset="0"/>
              </a:rPr>
              <a:t>docker</a:t>
            </a:r>
            <a:endParaRPr lang="en-US" dirty="0">
              <a:latin typeface="Courier New" charset="0"/>
              <a:ea typeface="Courier New" charset="0"/>
              <a:cs typeface="Courier New" charset="0"/>
            </a:endParaRPr>
          </a:p>
          <a:p>
            <a:r>
              <a:rPr lang="en-US" dirty="0"/>
              <a:t>Pronounced “</a:t>
            </a:r>
            <a:r>
              <a:rPr lang="en-US" dirty="0" err="1"/>
              <a:t>koob</a:t>
            </a:r>
            <a:r>
              <a:rPr lang="en-US" dirty="0"/>
              <a:t> sea tee el”</a:t>
            </a:r>
            <a:r>
              <a:rPr lang="mr-IN" dirty="0"/>
              <a:t>…</a:t>
            </a:r>
            <a:endParaRPr lang="en-US" dirty="0"/>
          </a:p>
          <a:p>
            <a:pPr lvl="1"/>
            <a:r>
              <a:rPr lang="en-US" dirty="0"/>
              <a:t>Or “</a:t>
            </a:r>
            <a:r>
              <a:rPr lang="en-US" dirty="0" err="1"/>
              <a:t>koob</a:t>
            </a:r>
            <a:r>
              <a:rPr lang="en-US" dirty="0"/>
              <a:t> cuddle”</a:t>
            </a:r>
          </a:p>
        </p:txBody>
      </p:sp>
      <p:sp>
        <p:nvSpPr>
          <p:cNvPr id="2" name="Title 1"/>
          <p:cNvSpPr>
            <a:spLocks noGrp="1"/>
          </p:cNvSpPr>
          <p:nvPr>
            <p:ph type="title"/>
          </p:nvPr>
        </p:nvSpPr>
        <p:spPr/>
        <p:txBody>
          <a:bodyPr/>
          <a:lstStyle/>
          <a:p>
            <a:r>
              <a:rPr lang="en-US" b="1" dirty="0" err="1">
                <a:gradFill>
                  <a:gsLst>
                    <a:gs pos="21538">
                      <a:schemeClr val="tx1"/>
                    </a:gs>
                    <a:gs pos="33000">
                      <a:schemeClr val="tx1"/>
                    </a:gs>
                  </a:gsLst>
                  <a:lin ang="5400000" scaled="0"/>
                </a:gradFill>
              </a:rPr>
              <a:t>kubectl</a:t>
            </a:r>
            <a:r>
              <a:rPr lang="en-US" b="1" dirty="0">
                <a:gradFill>
                  <a:gsLst>
                    <a:gs pos="21538">
                      <a:schemeClr val="tx1"/>
                    </a:gs>
                    <a:gs pos="33000">
                      <a:schemeClr val="tx1"/>
                    </a:gs>
                  </a:gsLst>
                  <a:lin ang="5400000" scaled="0"/>
                </a:gradFill>
              </a:rPr>
              <a:t>: </a:t>
            </a:r>
            <a:r>
              <a:rPr lang="en-US" dirty="0"/>
              <a:t>CLI to run commands against a Kubernetes cluster</a:t>
            </a:r>
            <a:br>
              <a:rPr lang="en-US"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14710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0453" y="253570"/>
            <a:ext cx="11889564" cy="917575"/>
          </a:xfrm>
        </p:spPr>
        <p:txBody>
          <a:bodyPr/>
          <a:lstStyle/>
          <a:p>
            <a:r>
              <a:rPr lang="en-US" dirty="0" smtClean="0"/>
              <a:t>Kubernetes Resources</a:t>
            </a:r>
            <a:endParaRPr lang="en-US" dirty="0"/>
          </a:p>
        </p:txBody>
      </p:sp>
      <p:sp>
        <p:nvSpPr>
          <p:cNvPr id="5" name="Text Placeholder 4"/>
          <p:cNvSpPr>
            <a:spLocks noGrp="1"/>
          </p:cNvSpPr>
          <p:nvPr>
            <p:ph type="body" sz="quarter" idx="10"/>
          </p:nvPr>
        </p:nvSpPr>
        <p:spPr>
          <a:xfrm>
            <a:off x="390452" y="1616405"/>
            <a:ext cx="4100873" cy="3847207"/>
          </a:xfrm>
        </p:spPr>
        <p:txBody>
          <a:bodyPr/>
          <a:lstStyle/>
          <a:p>
            <a:r>
              <a:rPr lang="en-US" sz="2800" dirty="0" smtClean="0"/>
              <a:t>Describes the </a:t>
            </a:r>
            <a:r>
              <a:rPr lang="en-US" sz="2800" b="1" i="1" dirty="0" smtClean="0"/>
              <a:t>“desired state”</a:t>
            </a:r>
            <a:r>
              <a:rPr lang="en-US" sz="2800" dirty="0" smtClean="0"/>
              <a:t> of your </a:t>
            </a:r>
            <a:r>
              <a:rPr lang="en-US" sz="2800" dirty="0" smtClean="0"/>
              <a:t>system</a:t>
            </a:r>
            <a:endParaRPr lang="en-US" sz="2800" dirty="0" smtClean="0"/>
          </a:p>
          <a:p>
            <a:r>
              <a:rPr lang="en-US" sz="2800" dirty="0" smtClean="0"/>
              <a:t>Components such as Controllers, the Scheduler, API Server, </a:t>
            </a:r>
            <a:r>
              <a:rPr lang="en-US" sz="2800" dirty="0" err="1" smtClean="0"/>
              <a:t>kubelet</a:t>
            </a:r>
            <a:r>
              <a:rPr lang="en-US" sz="2800" dirty="0" smtClean="0"/>
              <a:t> work together to put the system into the “desired state”</a:t>
            </a:r>
          </a:p>
          <a:p>
            <a:r>
              <a:rPr lang="en-US" sz="2800" dirty="0" err="1" smtClean="0"/>
              <a:t>etcd</a:t>
            </a:r>
            <a:r>
              <a:rPr lang="en-US" sz="2800" dirty="0" smtClean="0"/>
              <a:t> stores this state</a:t>
            </a:r>
            <a:endParaRPr lang="en-US" sz="2800" dirty="0"/>
          </a:p>
        </p:txBody>
      </p:sp>
      <p:sp>
        <p:nvSpPr>
          <p:cNvPr id="7" name="Rounded Rectangle 6"/>
          <p:cNvSpPr/>
          <p:nvPr/>
        </p:nvSpPr>
        <p:spPr bwMode="auto">
          <a:xfrm>
            <a:off x="4755999" y="1336502"/>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Pod</a:t>
            </a:r>
            <a:endParaRPr lang="en-US" sz="2400" dirty="0">
              <a:solidFill>
                <a:srgbClr val="FFFFFF"/>
              </a:solidFill>
              <a:latin typeface="Segoe UI Semilight"/>
              <a:ea typeface="Segoe UI" pitchFamily="34" charset="0"/>
              <a:cs typeface="Segoe UI" pitchFamily="34" charset="0"/>
            </a:endParaRPr>
          </a:p>
        </p:txBody>
      </p:sp>
      <p:sp>
        <p:nvSpPr>
          <p:cNvPr id="10" name="Rounded Rectangle 9"/>
          <p:cNvSpPr/>
          <p:nvPr/>
        </p:nvSpPr>
        <p:spPr bwMode="auto">
          <a:xfrm>
            <a:off x="4787895" y="2438027"/>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Service</a:t>
            </a:r>
            <a:endParaRPr lang="en-US" sz="2400" dirty="0">
              <a:solidFill>
                <a:srgbClr val="FFFFFF"/>
              </a:solidFill>
              <a:latin typeface="Segoe UI Semilight"/>
              <a:ea typeface="Segoe UI" pitchFamily="34" charset="0"/>
              <a:cs typeface="Segoe UI" pitchFamily="34" charset="0"/>
            </a:endParaRPr>
          </a:p>
        </p:txBody>
      </p:sp>
      <p:sp>
        <p:nvSpPr>
          <p:cNvPr id="13" name="Rounded Rectangle 12"/>
          <p:cNvSpPr/>
          <p:nvPr/>
        </p:nvSpPr>
        <p:spPr bwMode="auto">
          <a:xfrm>
            <a:off x="4793334" y="3537485"/>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Ingress</a:t>
            </a:r>
            <a:endParaRPr lang="en-US" sz="2400" dirty="0">
              <a:solidFill>
                <a:srgbClr val="FFFFFF"/>
              </a:solidFill>
              <a:latin typeface="Segoe UI Semilight"/>
              <a:ea typeface="Segoe UI" pitchFamily="34" charset="0"/>
              <a:cs typeface="Segoe UI" pitchFamily="34" charset="0"/>
            </a:endParaRPr>
          </a:p>
        </p:txBody>
      </p:sp>
      <p:sp>
        <p:nvSpPr>
          <p:cNvPr id="16" name="Rounded Rectangle 15"/>
          <p:cNvSpPr/>
          <p:nvPr/>
        </p:nvSpPr>
        <p:spPr bwMode="auto">
          <a:xfrm>
            <a:off x="4825992" y="4631505"/>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Namespace</a:t>
            </a:r>
            <a:endParaRPr lang="en-US" sz="2400" dirty="0">
              <a:solidFill>
                <a:srgbClr val="FFFFFF"/>
              </a:solidFill>
              <a:latin typeface="Segoe UI Semilight"/>
              <a:ea typeface="Segoe UI" pitchFamily="34" charset="0"/>
              <a:cs typeface="Segoe UI" pitchFamily="34" charset="0"/>
            </a:endParaRPr>
          </a:p>
        </p:txBody>
      </p:sp>
      <p:sp>
        <p:nvSpPr>
          <p:cNvPr id="19" name="Rounded Rectangle 18"/>
          <p:cNvSpPr/>
          <p:nvPr/>
        </p:nvSpPr>
        <p:spPr bwMode="auto">
          <a:xfrm>
            <a:off x="8288419" y="1341941"/>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Deployment</a:t>
            </a:r>
            <a:endParaRPr lang="en-US" sz="2400" dirty="0">
              <a:solidFill>
                <a:srgbClr val="FFFFFF"/>
              </a:solidFill>
              <a:latin typeface="Segoe UI Semilight"/>
              <a:ea typeface="Segoe UI" pitchFamily="34" charset="0"/>
              <a:cs typeface="Segoe UI" pitchFamily="34" charset="0"/>
            </a:endParaRPr>
          </a:p>
        </p:txBody>
      </p:sp>
      <p:sp>
        <p:nvSpPr>
          <p:cNvPr id="22" name="Rounded Rectangle 21"/>
          <p:cNvSpPr/>
          <p:nvPr/>
        </p:nvSpPr>
        <p:spPr bwMode="auto">
          <a:xfrm>
            <a:off x="8320315" y="2443466"/>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err="1" smtClean="0">
                <a:solidFill>
                  <a:srgbClr val="FFFFFF"/>
                </a:solidFill>
                <a:latin typeface="Segoe UI Semilight"/>
                <a:ea typeface="Segoe UI" pitchFamily="34" charset="0"/>
                <a:cs typeface="Segoe UI" pitchFamily="34" charset="0"/>
              </a:rPr>
              <a:t>ReplicaSet</a:t>
            </a:r>
            <a:endParaRPr lang="en-US" sz="2400" dirty="0">
              <a:solidFill>
                <a:srgbClr val="FFFFFF"/>
              </a:solidFill>
              <a:latin typeface="Segoe UI Semilight"/>
              <a:ea typeface="Segoe UI" pitchFamily="34" charset="0"/>
              <a:cs typeface="Segoe UI" pitchFamily="34" charset="0"/>
            </a:endParaRPr>
          </a:p>
        </p:txBody>
      </p:sp>
      <p:sp>
        <p:nvSpPr>
          <p:cNvPr id="25" name="Rounded Rectangle 24"/>
          <p:cNvSpPr/>
          <p:nvPr/>
        </p:nvSpPr>
        <p:spPr bwMode="auto">
          <a:xfrm>
            <a:off x="8325754" y="3542924"/>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err="1" smtClean="0">
                <a:solidFill>
                  <a:srgbClr val="FFFFFF"/>
                </a:solidFill>
                <a:latin typeface="Segoe UI Semilight"/>
                <a:ea typeface="Segoe UI" pitchFamily="34" charset="0"/>
                <a:cs typeface="Segoe UI" pitchFamily="34" charset="0"/>
              </a:rPr>
              <a:t>DaemonSet</a:t>
            </a:r>
            <a:endParaRPr lang="en-US" sz="2400" dirty="0">
              <a:solidFill>
                <a:srgbClr val="FFFFFF"/>
              </a:solidFill>
              <a:latin typeface="Segoe UI Semilight"/>
              <a:ea typeface="Segoe UI" pitchFamily="34" charset="0"/>
              <a:cs typeface="Segoe UI" pitchFamily="34" charset="0"/>
            </a:endParaRPr>
          </a:p>
        </p:txBody>
      </p:sp>
      <p:sp>
        <p:nvSpPr>
          <p:cNvPr id="28" name="Rounded Rectangle 27"/>
          <p:cNvSpPr/>
          <p:nvPr/>
        </p:nvSpPr>
        <p:spPr bwMode="auto">
          <a:xfrm>
            <a:off x="8358412" y="4636944"/>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Job, </a:t>
            </a:r>
            <a:r>
              <a:rPr lang="en-US" sz="2400" dirty="0" err="1" smtClean="0">
                <a:solidFill>
                  <a:srgbClr val="FFFFFF"/>
                </a:solidFill>
                <a:latin typeface="Segoe UI Semilight"/>
                <a:ea typeface="Segoe UI" pitchFamily="34" charset="0"/>
                <a:cs typeface="Segoe UI" pitchFamily="34" charset="0"/>
              </a:rPr>
              <a:t>CronJob</a:t>
            </a:r>
            <a:endParaRPr lang="en-US" sz="2400" dirty="0">
              <a:solidFill>
                <a:srgbClr val="FFFFFF"/>
              </a:solidFill>
              <a:latin typeface="Segoe UI Semilight"/>
              <a:ea typeface="Segoe UI" pitchFamily="34" charset="0"/>
              <a:cs typeface="Segoe UI" pitchFamily="34" charset="0"/>
            </a:endParaRPr>
          </a:p>
        </p:txBody>
      </p:sp>
      <p:sp>
        <p:nvSpPr>
          <p:cNvPr id="31" name="Rounded Rectangle 30"/>
          <p:cNvSpPr/>
          <p:nvPr/>
        </p:nvSpPr>
        <p:spPr bwMode="auto">
          <a:xfrm>
            <a:off x="4847760" y="5714640"/>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Secret, </a:t>
            </a:r>
            <a:r>
              <a:rPr lang="en-US" sz="2400" dirty="0" err="1" smtClean="0">
                <a:solidFill>
                  <a:srgbClr val="FFFFFF"/>
                </a:solidFill>
                <a:latin typeface="Segoe UI Semilight"/>
                <a:ea typeface="Segoe UI" pitchFamily="34" charset="0"/>
                <a:cs typeface="Segoe UI" pitchFamily="34" charset="0"/>
              </a:rPr>
              <a:t>ConfigMap</a:t>
            </a:r>
            <a:endParaRPr lang="en-US" sz="2400" dirty="0">
              <a:solidFill>
                <a:srgbClr val="FFFFFF"/>
              </a:solidFill>
              <a:latin typeface="Segoe UI Semilight"/>
              <a:ea typeface="Segoe UI" pitchFamily="34" charset="0"/>
              <a:cs typeface="Segoe UI" pitchFamily="34" charset="0"/>
            </a:endParaRPr>
          </a:p>
        </p:txBody>
      </p:sp>
      <p:sp>
        <p:nvSpPr>
          <p:cNvPr id="34" name="Rounded Rectangle 33"/>
          <p:cNvSpPr/>
          <p:nvPr/>
        </p:nvSpPr>
        <p:spPr bwMode="auto">
          <a:xfrm>
            <a:off x="8396509" y="5703752"/>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and more!</a:t>
            </a:r>
            <a:endParaRPr lang="en-US" sz="2400" dirty="0">
              <a:solidFill>
                <a:srgbClr val="FFFFFF"/>
              </a:soli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735842984"/>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Pods</a:t>
            </a:r>
            <a:endParaRPr lang="en-US" dirty="0"/>
          </a:p>
        </p:txBody>
      </p:sp>
      <p:sp>
        <p:nvSpPr>
          <p:cNvPr id="3" name="Text Placeholder 2"/>
          <p:cNvSpPr>
            <a:spLocks noGrp="1"/>
          </p:cNvSpPr>
          <p:nvPr>
            <p:ph type="body" sz="quarter" idx="10"/>
          </p:nvPr>
        </p:nvSpPr>
        <p:spPr>
          <a:xfrm>
            <a:off x="274702" y="1211287"/>
            <a:ext cx="4922331" cy="5355312"/>
          </a:xfrm>
        </p:spPr>
        <p:txBody>
          <a:bodyPr/>
          <a:lstStyle/>
          <a:p>
            <a:r>
              <a:rPr lang="en-US" sz="3200" dirty="0" smtClean="0"/>
              <a:t>Pods are the smallest unit of deployment in K8S</a:t>
            </a:r>
          </a:p>
          <a:p>
            <a:r>
              <a:rPr lang="en-US" sz="3200" dirty="0" smtClean="0"/>
              <a:t>Each pod gets an IP within the cluster address space</a:t>
            </a:r>
          </a:p>
          <a:p>
            <a:r>
              <a:rPr lang="en-US" sz="3200" dirty="0" smtClean="0"/>
              <a:t>They can container 1 or more containers</a:t>
            </a:r>
          </a:p>
          <a:p>
            <a:r>
              <a:rPr lang="en-US" sz="3200" dirty="0" smtClean="0"/>
              <a:t>The containers share a network namespace and can share volumes but have separate process namespace</a:t>
            </a:r>
          </a:p>
        </p:txBody>
      </p:sp>
      <p:sp>
        <p:nvSpPr>
          <p:cNvPr id="4" name="Rectangle 3"/>
          <p:cNvSpPr/>
          <p:nvPr/>
        </p:nvSpPr>
        <p:spPr bwMode="auto">
          <a:xfrm>
            <a:off x="6035802" y="1211287"/>
            <a:ext cx="5793525" cy="4842273"/>
          </a:xfrm>
          <a:prstGeom prst="rect">
            <a:avLst/>
          </a:prstGeom>
          <a:solidFill>
            <a:srgbClr val="FFB900"/>
          </a:solidFill>
          <a:ln>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endParaRPr lang="en-US" sz="2400" dirty="0" smtClean="0">
              <a:solidFill>
                <a:schemeClr val="tx1"/>
              </a:solidFill>
              <a:ea typeface="Segoe UI" pitchFamily="34" charset="0"/>
              <a:cs typeface="Segoe UI" pitchFamily="34" charset="0"/>
            </a:endParaRPr>
          </a:p>
        </p:txBody>
      </p:sp>
      <p:sp>
        <p:nvSpPr>
          <p:cNvPr id="5" name="Rounded Rectangle 4"/>
          <p:cNvSpPr/>
          <p:nvPr/>
        </p:nvSpPr>
        <p:spPr bwMode="auto">
          <a:xfrm>
            <a:off x="7683524" y="2187615"/>
            <a:ext cx="3032567" cy="925975"/>
          </a:xfrm>
          <a:prstGeom prst="roundRect">
            <a:avLst/>
          </a:prstGeom>
          <a:solidFill>
            <a:schemeClr val="tx2">
              <a:lumMod val="25000"/>
              <a:lumOff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smtClean="0">
                <a:solidFill>
                  <a:sysClr val="windowText" lastClr="000000"/>
                </a:solidFill>
                <a:ea typeface="Segoe UI" pitchFamily="34" charset="0"/>
                <a:cs typeface="Segoe UI" pitchFamily="34" charset="0"/>
              </a:rPr>
              <a:t>Container A</a:t>
            </a:r>
            <a:endParaRPr lang="en-US" sz="2400" b="1" dirty="0" smtClean="0">
              <a:solidFill>
                <a:sysClr val="windowText" lastClr="000000"/>
              </a:solidFill>
              <a:ea typeface="Segoe UI" pitchFamily="34" charset="0"/>
              <a:cs typeface="Segoe UI" pitchFamily="34" charset="0"/>
            </a:endParaRPr>
          </a:p>
        </p:txBody>
      </p:sp>
      <p:sp>
        <p:nvSpPr>
          <p:cNvPr id="7" name="Rounded Rectangle 6"/>
          <p:cNvSpPr/>
          <p:nvPr/>
        </p:nvSpPr>
        <p:spPr bwMode="auto">
          <a:xfrm>
            <a:off x="7687516" y="3335440"/>
            <a:ext cx="3032567" cy="925975"/>
          </a:xfrm>
          <a:prstGeom prst="roundRect">
            <a:avLst/>
          </a:prstGeom>
          <a:solidFill>
            <a:schemeClr val="tx2">
              <a:lumMod val="25000"/>
              <a:lumOff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smtClean="0">
                <a:solidFill>
                  <a:sysClr val="windowText" lastClr="000000"/>
                </a:solidFill>
                <a:ea typeface="Segoe UI" pitchFamily="34" charset="0"/>
                <a:cs typeface="Segoe UI" pitchFamily="34" charset="0"/>
              </a:rPr>
              <a:t>Container B</a:t>
            </a:r>
            <a:endParaRPr lang="en-US" sz="2400" b="1" dirty="0" smtClean="0">
              <a:solidFill>
                <a:sysClr val="windowText" lastClr="000000"/>
              </a:solidFill>
              <a:ea typeface="Segoe UI" pitchFamily="34" charset="0"/>
              <a:cs typeface="Segoe UI" pitchFamily="34" charset="0"/>
            </a:endParaRPr>
          </a:p>
        </p:txBody>
      </p:sp>
      <p:sp>
        <p:nvSpPr>
          <p:cNvPr id="8" name="Can 7"/>
          <p:cNvSpPr/>
          <p:nvPr/>
        </p:nvSpPr>
        <p:spPr bwMode="auto">
          <a:xfrm>
            <a:off x="6840442" y="4793850"/>
            <a:ext cx="1041722" cy="925975"/>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smtClean="0">
                <a:gradFill>
                  <a:gsLst>
                    <a:gs pos="0">
                      <a:srgbClr val="FFFFFF"/>
                    </a:gs>
                    <a:gs pos="100000">
                      <a:srgbClr val="FFFFFF"/>
                    </a:gs>
                  </a:gsLst>
                  <a:lin ang="5400000" scaled="0"/>
                </a:gradFill>
                <a:ea typeface="Segoe UI" pitchFamily="34" charset="0"/>
                <a:cs typeface="Segoe UI" pitchFamily="34" charset="0"/>
              </a:rPr>
              <a:t>Volume 1</a:t>
            </a:r>
            <a:endParaRPr lang="en-US" sz="1400" b="1"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Can 8"/>
          <p:cNvSpPr/>
          <p:nvPr/>
        </p:nvSpPr>
        <p:spPr bwMode="auto">
          <a:xfrm>
            <a:off x="10542131" y="4793851"/>
            <a:ext cx="1041722" cy="925975"/>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smtClean="0">
                <a:gradFill>
                  <a:gsLst>
                    <a:gs pos="0">
                      <a:srgbClr val="FFFFFF"/>
                    </a:gs>
                    <a:gs pos="100000">
                      <a:srgbClr val="FFFFFF"/>
                    </a:gs>
                  </a:gsLst>
                  <a:lin ang="5400000" scaled="0"/>
                </a:gradFill>
                <a:ea typeface="Segoe UI" pitchFamily="34" charset="0"/>
                <a:cs typeface="Segoe UI" pitchFamily="34" charset="0"/>
              </a:rPr>
              <a:t>Volume 2</a:t>
            </a:r>
            <a:endParaRPr lang="en-US" sz="1400" b="1" dirty="0"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Arrow Connector 10"/>
          <p:cNvCxnSpPr>
            <a:stCxn id="8" idx="1"/>
            <a:endCxn id="5" idx="1"/>
          </p:cNvCxnSpPr>
          <p:nvPr/>
        </p:nvCxnSpPr>
        <p:spPr>
          <a:xfrm rot="5400000" flipH="1" flipV="1">
            <a:off x="6450790" y="3561117"/>
            <a:ext cx="2143247" cy="32222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1"/>
            <a:endCxn id="7" idx="1"/>
          </p:cNvCxnSpPr>
          <p:nvPr/>
        </p:nvCxnSpPr>
        <p:spPr>
          <a:xfrm rot="5400000" flipH="1" flipV="1">
            <a:off x="7026698" y="4133033"/>
            <a:ext cx="995422" cy="326213"/>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1"/>
            <a:endCxn id="5" idx="3"/>
          </p:cNvCxnSpPr>
          <p:nvPr/>
        </p:nvCxnSpPr>
        <p:spPr>
          <a:xfrm rot="16200000" flipV="1">
            <a:off x="9817918" y="3548776"/>
            <a:ext cx="2143248" cy="34690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bwMode="auto">
          <a:xfrm>
            <a:off x="7690293" y="2187615"/>
            <a:ext cx="653607" cy="2073800"/>
          </a:xfrm>
          <a:prstGeom prst="roundRect">
            <a:avLst/>
          </a:prstGeom>
          <a:solidFill>
            <a:schemeClr val="bg2">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t" anchorCtr="1" forceAA="0" compatLnSpc="1">
            <a:prstTxWarp prst="textNoShape">
              <a:avLst/>
            </a:prstTxWarp>
            <a:noAutofit/>
          </a:bodyPr>
          <a:lstStyle/>
          <a:p>
            <a:pPr algn="ctr" defTabSz="932472" fontAlgn="base">
              <a:lnSpc>
                <a:spcPct val="90000"/>
              </a:lnSpc>
              <a:spcBef>
                <a:spcPct val="0"/>
              </a:spcBef>
              <a:spcAft>
                <a:spcPct val="0"/>
              </a:spcAft>
            </a:pPr>
            <a:r>
              <a:rPr lang="en-US" sz="1400" dirty="0" smtClean="0">
                <a:solidFill>
                  <a:schemeClr val="tx1"/>
                </a:solidFill>
                <a:ea typeface="Segoe UI" pitchFamily="34" charset="0"/>
                <a:cs typeface="Segoe UI" pitchFamily="34" charset="0"/>
              </a:rPr>
              <a:t>Network</a:t>
            </a:r>
            <a:r>
              <a:rPr lang="en-US" sz="2400" dirty="0" smtClean="0">
                <a:solidFill>
                  <a:schemeClr val="tx1"/>
                </a:solidFill>
                <a:ea typeface="Segoe UI" pitchFamily="34" charset="0"/>
                <a:cs typeface="Segoe UI" pitchFamily="34" charset="0"/>
              </a:rPr>
              <a:t> </a:t>
            </a:r>
            <a:r>
              <a:rPr lang="en-US" sz="1400" dirty="0" smtClean="0">
                <a:solidFill>
                  <a:schemeClr val="tx1"/>
                </a:solidFill>
                <a:ea typeface="Segoe UI" pitchFamily="34" charset="0"/>
                <a:cs typeface="Segoe UI" pitchFamily="34" charset="0"/>
              </a:rPr>
              <a:t>Namespace</a:t>
            </a:r>
            <a:endParaRPr lang="en-US" sz="1400" dirty="0" smtClean="0">
              <a:solidFill>
                <a:schemeClr val="tx1"/>
              </a:solidFill>
              <a:ea typeface="Segoe UI" pitchFamily="34" charset="0"/>
              <a:cs typeface="Segoe UI" pitchFamily="34" charset="0"/>
            </a:endParaRPr>
          </a:p>
        </p:txBody>
      </p:sp>
      <p:sp>
        <p:nvSpPr>
          <p:cNvPr id="18" name="TextBox 17"/>
          <p:cNvSpPr txBox="1"/>
          <p:nvPr/>
        </p:nvSpPr>
        <p:spPr>
          <a:xfrm>
            <a:off x="6035802" y="295274"/>
            <a:ext cx="1446550"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Network</a:t>
            </a:r>
            <a:endParaRPr lang="en-US" sz="2400" dirty="0" smtClean="0">
              <a:gradFill>
                <a:gsLst>
                  <a:gs pos="2917">
                    <a:schemeClr val="tx1"/>
                  </a:gs>
                  <a:gs pos="30000">
                    <a:schemeClr val="tx1"/>
                  </a:gs>
                </a:gsLst>
                <a:lin ang="5400000" scaled="0"/>
              </a:gradFill>
            </a:endParaRPr>
          </a:p>
        </p:txBody>
      </p:sp>
      <p:cxnSp>
        <p:nvCxnSpPr>
          <p:cNvPr id="20" name="Straight Arrow Connector 19"/>
          <p:cNvCxnSpPr>
            <a:stCxn id="17" idx="0"/>
            <a:endCxn id="18" idx="3"/>
          </p:cNvCxnSpPr>
          <p:nvPr/>
        </p:nvCxnSpPr>
        <p:spPr>
          <a:xfrm rot="16200000" flipV="1">
            <a:off x="6960521" y="1131038"/>
            <a:ext cx="1578409" cy="534745"/>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294592"/>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Services</a:t>
            </a:r>
            <a:endParaRPr lang="en-US" dirty="0"/>
          </a:p>
        </p:txBody>
      </p:sp>
      <p:sp>
        <p:nvSpPr>
          <p:cNvPr id="3" name="Text Placeholder 2"/>
          <p:cNvSpPr>
            <a:spLocks noGrp="1"/>
          </p:cNvSpPr>
          <p:nvPr>
            <p:ph type="body" sz="quarter" idx="10"/>
          </p:nvPr>
        </p:nvSpPr>
        <p:spPr>
          <a:xfrm>
            <a:off x="274702" y="1211287"/>
            <a:ext cx="4229481" cy="4708981"/>
          </a:xfrm>
        </p:spPr>
        <p:txBody>
          <a:bodyPr/>
          <a:lstStyle/>
          <a:p>
            <a:r>
              <a:rPr lang="en-US" sz="2800" dirty="0" smtClean="0"/>
              <a:t>Pods can come and go, so you need a stable IP to access your pods</a:t>
            </a:r>
          </a:p>
          <a:p>
            <a:r>
              <a:rPr lang="en-US" sz="2800" dirty="0" smtClean="0"/>
              <a:t>Services and cluster DNS enables Service Discover in K8S</a:t>
            </a:r>
          </a:p>
          <a:p>
            <a:r>
              <a:rPr lang="en-US" sz="2800" dirty="0" smtClean="0"/>
              <a:t>A service provides stable IP for clients</a:t>
            </a:r>
          </a:p>
          <a:p>
            <a:r>
              <a:rPr lang="en-US" sz="2800" dirty="0" smtClean="0"/>
              <a:t>A service manages the dynamic endpoints that represent the Pods IP</a:t>
            </a:r>
          </a:p>
        </p:txBody>
      </p:sp>
      <p:sp>
        <p:nvSpPr>
          <p:cNvPr id="4" name="Rounded Rectangle 3"/>
          <p:cNvSpPr/>
          <p:nvPr/>
        </p:nvSpPr>
        <p:spPr bwMode="auto">
          <a:xfrm>
            <a:off x="8657087" y="1104445"/>
            <a:ext cx="2811017" cy="1502229"/>
          </a:xfrm>
          <a:prstGeom prst="roundRect">
            <a:avLst/>
          </a:prstGeom>
          <a:solidFill>
            <a:schemeClr val="tx2">
              <a:lumMod val="10000"/>
              <a:lumOff val="9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a:t>
            </a:r>
            <a:r>
              <a:rPr lang="en-US" sz="2400" dirty="0" err="1" smtClean="0">
                <a:solidFill>
                  <a:schemeClr val="tx1"/>
                </a:solidFill>
                <a:ea typeface="Segoe UI" pitchFamily="34" charset="0"/>
                <a:cs typeface="Segoe UI" pitchFamily="34" charset="0"/>
              </a:rPr>
              <a:t>api</a:t>
            </a:r>
            <a:r>
              <a:rPr lang="en-US" sz="2400" dirty="0" smtClean="0">
                <a:solidFill>
                  <a:schemeClr val="tx1"/>
                </a:solidFill>
                <a:ea typeface="Segoe UI" pitchFamily="34" charset="0"/>
                <a:cs typeface="Segoe UI" pitchFamily="34" charset="0"/>
              </a:rPr>
              <a:t>-service</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s</a:t>
            </a:r>
            <a:r>
              <a:rPr lang="en-US" sz="2000" dirty="0" smtClean="0">
                <a:solidFill>
                  <a:schemeClr val="tx1"/>
                </a:solidFill>
                <a:ea typeface="Segoe UI" pitchFamily="34" charset="0"/>
                <a:cs typeface="Segoe UI" pitchFamily="34" charset="0"/>
              </a:rPr>
              <a:t>elector = </a:t>
            </a:r>
          </a:p>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app: </a:t>
            </a:r>
            <a:r>
              <a:rPr lang="en-US" sz="2000" dirty="0" err="1" smtClean="0">
                <a:solidFill>
                  <a:schemeClr val="tx1"/>
                </a:solidFill>
                <a:ea typeface="Segoe UI" pitchFamily="34" charset="0"/>
                <a:cs typeface="Segoe UI" pitchFamily="34" charset="0"/>
              </a:rPr>
              <a:t>todo-api</a:t>
            </a:r>
            <a:endParaRPr lang="en-US" sz="2000" dirty="0" smtClean="0">
              <a:solidFill>
                <a:schemeClr val="tx1"/>
              </a:solidFill>
              <a:ea typeface="Segoe UI" pitchFamily="34" charset="0"/>
              <a:cs typeface="Segoe UI" pitchFamily="34" charset="0"/>
            </a:endParaRPr>
          </a:p>
        </p:txBody>
      </p:sp>
      <p:sp>
        <p:nvSpPr>
          <p:cNvPr id="5" name="Rounded Rectangle 4"/>
          <p:cNvSpPr/>
          <p:nvPr/>
        </p:nvSpPr>
        <p:spPr bwMode="auto">
          <a:xfrm>
            <a:off x="4865914" y="1104446"/>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Client</a:t>
            </a:r>
          </a:p>
        </p:txBody>
      </p:sp>
      <p:cxnSp>
        <p:nvCxnSpPr>
          <p:cNvPr id="7" name="Straight Arrow Connector 6"/>
          <p:cNvCxnSpPr>
            <a:stCxn id="5" idx="3"/>
            <a:endCxn id="4" idx="1"/>
          </p:cNvCxnSpPr>
          <p:nvPr/>
        </p:nvCxnSpPr>
        <p:spPr>
          <a:xfrm flipV="1">
            <a:off x="7315200" y="1855560"/>
            <a:ext cx="1341887"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bwMode="auto">
          <a:xfrm>
            <a:off x="8561619" y="40120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endParaRPr lang="en-US" sz="2400" dirty="0" smtClean="0">
              <a:solidFill>
                <a:schemeClr val="tx1"/>
              </a:solidFill>
              <a:ea typeface="Segoe UI" pitchFamily="34" charset="0"/>
              <a:cs typeface="Segoe UI" pitchFamily="34" charset="0"/>
            </a:endParaRPr>
          </a:p>
        </p:txBody>
      </p:sp>
      <p:sp>
        <p:nvSpPr>
          <p:cNvPr id="12" name="Rounded Rectangle 11"/>
          <p:cNvSpPr/>
          <p:nvPr/>
        </p:nvSpPr>
        <p:spPr bwMode="auto">
          <a:xfrm>
            <a:off x="8714019" y="41644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endParaRPr lang="en-US" sz="2400" dirty="0" smtClean="0">
              <a:solidFill>
                <a:schemeClr val="tx1"/>
              </a:solidFill>
              <a:ea typeface="Segoe UI" pitchFamily="34" charset="0"/>
              <a:cs typeface="Segoe UI" pitchFamily="34" charset="0"/>
            </a:endParaRPr>
          </a:p>
        </p:txBody>
      </p:sp>
      <p:sp>
        <p:nvSpPr>
          <p:cNvPr id="13" name="Rounded Rectangle 12"/>
          <p:cNvSpPr/>
          <p:nvPr/>
        </p:nvSpPr>
        <p:spPr bwMode="auto">
          <a:xfrm>
            <a:off x="8866419" y="43168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endParaRPr lang="en-US" sz="2400" dirty="0" smtClean="0">
              <a:solidFill>
                <a:schemeClr val="tx1"/>
              </a:solidFill>
              <a:ea typeface="Segoe UI" pitchFamily="34" charset="0"/>
              <a:cs typeface="Segoe UI" pitchFamily="34" charset="0"/>
            </a:endParaRPr>
          </a:p>
        </p:txBody>
      </p:sp>
      <p:sp>
        <p:nvSpPr>
          <p:cNvPr id="14" name="Rounded Rectangle 13"/>
          <p:cNvSpPr/>
          <p:nvPr/>
        </p:nvSpPr>
        <p:spPr bwMode="auto">
          <a:xfrm>
            <a:off x="9018819" y="44692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endParaRPr lang="en-US" sz="2400" dirty="0" smtClean="0">
              <a:solidFill>
                <a:schemeClr val="tx1"/>
              </a:solidFill>
              <a:ea typeface="Segoe UI" pitchFamily="34" charset="0"/>
              <a:cs typeface="Segoe UI" pitchFamily="34" charset="0"/>
            </a:endParaRPr>
          </a:p>
        </p:txBody>
      </p:sp>
      <p:sp>
        <p:nvSpPr>
          <p:cNvPr id="15" name="Rounded Rectangle 14"/>
          <p:cNvSpPr/>
          <p:nvPr/>
        </p:nvSpPr>
        <p:spPr bwMode="auto">
          <a:xfrm>
            <a:off x="9171219" y="46216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a:t>
            </a:r>
            <a:r>
              <a:rPr lang="en-US" sz="2400" dirty="0" err="1" smtClean="0">
                <a:solidFill>
                  <a:schemeClr val="tx1"/>
                </a:solidFill>
                <a:ea typeface="Segoe UI" pitchFamily="34" charset="0"/>
                <a:cs typeface="Segoe UI" pitchFamily="34" charset="0"/>
              </a:rPr>
              <a:t>api</a:t>
            </a:r>
            <a:r>
              <a:rPr lang="en-US" sz="2400" dirty="0" smtClean="0">
                <a:solidFill>
                  <a:schemeClr val="tx1"/>
                </a:solidFill>
                <a:ea typeface="Segoe UI" pitchFamily="34" charset="0"/>
                <a:cs typeface="Segoe UI" pitchFamily="34" charset="0"/>
              </a:rPr>
              <a:t>-pod</a:t>
            </a:r>
          </a:p>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label =</a:t>
            </a:r>
          </a:p>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app: </a:t>
            </a:r>
            <a:r>
              <a:rPr lang="en-US" sz="2000" dirty="0" err="1" smtClean="0">
                <a:solidFill>
                  <a:schemeClr val="tx1"/>
                </a:solidFill>
                <a:ea typeface="Segoe UI" pitchFamily="34" charset="0"/>
                <a:cs typeface="Segoe UI" pitchFamily="34" charset="0"/>
              </a:rPr>
              <a:t>todo-api</a:t>
            </a:r>
            <a:endParaRPr lang="en-US" sz="2000" dirty="0" smtClean="0">
              <a:solidFill>
                <a:schemeClr val="tx1"/>
              </a:solidFill>
              <a:ea typeface="Segoe UI" pitchFamily="34" charset="0"/>
              <a:cs typeface="Segoe UI" pitchFamily="34" charset="0"/>
            </a:endParaRPr>
          </a:p>
        </p:txBody>
      </p:sp>
      <p:cxnSp>
        <p:nvCxnSpPr>
          <p:cNvPr id="17" name="Straight Arrow Connector 16"/>
          <p:cNvCxnSpPr>
            <a:stCxn id="4" idx="2"/>
            <a:endCxn id="8" idx="0"/>
          </p:cNvCxnSpPr>
          <p:nvPr/>
        </p:nvCxnSpPr>
        <p:spPr>
          <a:xfrm flipH="1">
            <a:off x="9786262" y="2606674"/>
            <a:ext cx="276334" cy="14053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4" idx="2"/>
            <a:endCxn id="12" idx="0"/>
          </p:cNvCxnSpPr>
          <p:nvPr/>
        </p:nvCxnSpPr>
        <p:spPr>
          <a:xfrm flipH="1">
            <a:off x="9938662" y="2606674"/>
            <a:ext cx="123934" cy="15577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4" idx="2"/>
            <a:endCxn id="13" idx="0"/>
          </p:cNvCxnSpPr>
          <p:nvPr/>
        </p:nvCxnSpPr>
        <p:spPr>
          <a:xfrm>
            <a:off x="10062596" y="2606674"/>
            <a:ext cx="28466" cy="17101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4" idx="2"/>
            <a:endCxn id="14" idx="0"/>
          </p:cNvCxnSpPr>
          <p:nvPr/>
        </p:nvCxnSpPr>
        <p:spPr>
          <a:xfrm>
            <a:off x="10062596" y="2606674"/>
            <a:ext cx="180866" cy="18625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4" idx="2"/>
            <a:endCxn id="15" idx="0"/>
          </p:cNvCxnSpPr>
          <p:nvPr/>
        </p:nvCxnSpPr>
        <p:spPr>
          <a:xfrm>
            <a:off x="10062596" y="2606674"/>
            <a:ext cx="333266" cy="20149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bwMode="auto">
          <a:xfrm>
            <a:off x="4865914" y="4116135"/>
            <a:ext cx="2449285" cy="1502229"/>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solidFill>
                  <a:sysClr val="windowText" lastClr="000000"/>
                </a:solidFill>
                <a:ea typeface="Segoe UI" pitchFamily="34" charset="0"/>
                <a:cs typeface="Segoe UI" pitchFamily="34" charset="0"/>
              </a:rPr>
              <a:t>Cluster DNS</a:t>
            </a:r>
            <a:endParaRPr lang="en-US" sz="2400" dirty="0" smtClean="0">
              <a:solidFill>
                <a:sysClr val="windowText" lastClr="000000"/>
              </a:solidFill>
              <a:ea typeface="Segoe UI" pitchFamily="34" charset="0"/>
              <a:cs typeface="Segoe UI" pitchFamily="34" charset="0"/>
            </a:endParaRPr>
          </a:p>
        </p:txBody>
      </p:sp>
      <p:cxnSp>
        <p:nvCxnSpPr>
          <p:cNvPr id="35" name="Straight Arrow Connector 34"/>
          <p:cNvCxnSpPr>
            <a:stCxn id="5" idx="2"/>
            <a:endCxn id="33" idx="0"/>
          </p:cNvCxnSpPr>
          <p:nvPr/>
        </p:nvCxnSpPr>
        <p:spPr>
          <a:xfrm>
            <a:off x="6090557" y="2606675"/>
            <a:ext cx="0" cy="150946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047828" y="2804329"/>
            <a:ext cx="1890582" cy="1114151"/>
          </a:xfrm>
          <a:prstGeom prst="rect">
            <a:avLst/>
          </a:prstGeom>
          <a:noFill/>
        </p:spPr>
        <p:txBody>
          <a:bodyPr wrap="none" lIns="182880" tIns="146304" rIns="182880" bIns="146304" rtlCol="0">
            <a:spAutoFit/>
          </a:bodyPr>
          <a:lstStyle/>
          <a:p>
            <a:pPr>
              <a:lnSpc>
                <a:spcPct val="90000"/>
              </a:lnSpc>
              <a:spcAft>
                <a:spcPts val="600"/>
              </a:spcAft>
            </a:pPr>
            <a:r>
              <a:rPr lang="en-US" sz="1600" dirty="0" smtClean="0">
                <a:gradFill>
                  <a:gsLst>
                    <a:gs pos="2917">
                      <a:schemeClr val="tx1"/>
                    </a:gs>
                    <a:gs pos="30000">
                      <a:schemeClr val="tx1"/>
                    </a:gs>
                  </a:gsLst>
                  <a:lin ang="5400000" scaled="0"/>
                </a:gradFill>
              </a:rPr>
              <a:t>lookup </a:t>
            </a:r>
          </a:p>
          <a:p>
            <a:pPr>
              <a:lnSpc>
                <a:spcPct val="90000"/>
              </a:lnSpc>
              <a:spcAft>
                <a:spcPts val="600"/>
              </a:spcAft>
            </a:pPr>
            <a:r>
              <a:rPr lang="en-US" sz="1600" dirty="0" smtClean="0">
                <a:gradFill>
                  <a:gsLst>
                    <a:gs pos="2917">
                      <a:schemeClr val="tx1"/>
                    </a:gs>
                    <a:gs pos="30000">
                      <a:schemeClr val="tx1"/>
                    </a:gs>
                  </a:gsLst>
                  <a:lin ang="5400000" scaled="0"/>
                </a:gradFill>
              </a:rPr>
              <a:t>“</a:t>
            </a:r>
            <a:r>
              <a:rPr lang="en-US" sz="1600" dirty="0" err="1" smtClean="0">
                <a:gradFill>
                  <a:gsLst>
                    <a:gs pos="2917">
                      <a:schemeClr val="tx1"/>
                    </a:gs>
                    <a:gs pos="30000">
                      <a:schemeClr val="tx1"/>
                    </a:gs>
                  </a:gsLst>
                  <a:lin ang="5400000" scaled="0"/>
                </a:gradFill>
              </a:rPr>
              <a:t>todo</a:t>
            </a:r>
            <a:r>
              <a:rPr lang="en-US" sz="1600" dirty="0" smtClean="0">
                <a:gradFill>
                  <a:gsLst>
                    <a:gs pos="2917">
                      <a:schemeClr val="tx1"/>
                    </a:gs>
                    <a:gs pos="30000">
                      <a:schemeClr val="tx1"/>
                    </a:gs>
                  </a:gsLst>
                  <a:lin ang="5400000" scaled="0"/>
                </a:gradFill>
              </a:rPr>
              <a:t>-</a:t>
            </a:r>
            <a:r>
              <a:rPr lang="en-US" sz="1600" dirty="0" err="1" smtClean="0">
                <a:gradFill>
                  <a:gsLst>
                    <a:gs pos="2917">
                      <a:schemeClr val="tx1"/>
                    </a:gs>
                    <a:gs pos="30000">
                      <a:schemeClr val="tx1"/>
                    </a:gs>
                  </a:gsLst>
                  <a:lin ang="5400000" scaled="0"/>
                </a:gradFill>
              </a:rPr>
              <a:t>api</a:t>
            </a:r>
            <a:r>
              <a:rPr lang="en-US" sz="1600" dirty="0" smtClean="0">
                <a:gradFill>
                  <a:gsLst>
                    <a:gs pos="2917">
                      <a:schemeClr val="tx1"/>
                    </a:gs>
                    <a:gs pos="30000">
                      <a:schemeClr val="tx1"/>
                    </a:gs>
                  </a:gsLst>
                  <a:lin ang="5400000" scaled="0"/>
                </a:gradFill>
              </a:rPr>
              <a:t>-service”</a:t>
            </a:r>
          </a:p>
          <a:p>
            <a:pPr>
              <a:lnSpc>
                <a:spcPct val="90000"/>
              </a:lnSpc>
              <a:spcAft>
                <a:spcPts val="600"/>
              </a:spcAft>
            </a:pPr>
            <a:r>
              <a:rPr lang="en-US" sz="1600" dirty="0" smtClean="0">
                <a:gradFill>
                  <a:gsLst>
                    <a:gs pos="2917">
                      <a:schemeClr val="tx1"/>
                    </a:gs>
                    <a:gs pos="30000">
                      <a:schemeClr val="tx1"/>
                    </a:gs>
                  </a:gsLst>
                  <a:lin ang="5400000" scaled="0"/>
                </a:gradFill>
              </a:rPr>
              <a:t>to get stable IP</a:t>
            </a:r>
            <a:endParaRPr lang="en-US" sz="16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46984153"/>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Deployments and </a:t>
            </a:r>
            <a:r>
              <a:rPr lang="en-US" dirty="0" err="1" smtClean="0"/>
              <a:t>Replicasets</a:t>
            </a:r>
            <a:endParaRPr lang="en-US" dirty="0"/>
          </a:p>
        </p:txBody>
      </p:sp>
      <p:sp>
        <p:nvSpPr>
          <p:cNvPr id="3" name="Text Placeholder 2"/>
          <p:cNvSpPr>
            <a:spLocks noGrp="1"/>
          </p:cNvSpPr>
          <p:nvPr>
            <p:ph type="body" sz="quarter" idx="10"/>
          </p:nvPr>
        </p:nvSpPr>
        <p:spPr>
          <a:xfrm>
            <a:off x="274702" y="1211287"/>
            <a:ext cx="4036041" cy="4536627"/>
          </a:xfrm>
        </p:spPr>
        <p:txBody>
          <a:bodyPr/>
          <a:lstStyle/>
          <a:p>
            <a:r>
              <a:rPr lang="en-US" sz="2800" dirty="0" smtClean="0"/>
              <a:t>Deployments enable you to do controlled rollouts of your pods</a:t>
            </a:r>
          </a:p>
          <a:p>
            <a:r>
              <a:rPr lang="en-US" sz="2800" dirty="0" smtClean="0"/>
              <a:t>When you create a deployment, a </a:t>
            </a:r>
            <a:r>
              <a:rPr lang="en-US" sz="2800" dirty="0" err="1" smtClean="0"/>
              <a:t>replicaset</a:t>
            </a:r>
            <a:r>
              <a:rPr lang="en-US" sz="2800" dirty="0" smtClean="0"/>
              <a:t> is automatically created, the </a:t>
            </a:r>
            <a:r>
              <a:rPr lang="en-US" sz="2800" dirty="0" err="1" smtClean="0"/>
              <a:t>replicaset</a:t>
            </a:r>
            <a:r>
              <a:rPr lang="en-US" sz="2800" dirty="0" smtClean="0"/>
              <a:t> supervises many instances of your pods should be deployed</a:t>
            </a:r>
            <a:endParaRPr lang="en-US" sz="2800" dirty="0"/>
          </a:p>
        </p:txBody>
      </p:sp>
      <p:sp>
        <p:nvSpPr>
          <p:cNvPr id="4" name="Rectangle 3"/>
          <p:cNvSpPr/>
          <p:nvPr/>
        </p:nvSpPr>
        <p:spPr bwMode="auto">
          <a:xfrm>
            <a:off x="4637310" y="2677886"/>
            <a:ext cx="1959429" cy="914400"/>
          </a:xfrm>
          <a:prstGeom prst="rect">
            <a:avLst/>
          </a:prstGeom>
          <a:solidFill>
            <a:schemeClr val="tx2">
              <a:lumMod val="10000"/>
              <a:lumOff val="9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Deployments</a:t>
            </a:r>
            <a:endParaRPr lang="en-US" sz="2000" dirty="0" smtClean="0">
              <a:solidFill>
                <a:schemeClr val="tx1"/>
              </a:solidFill>
              <a:ea typeface="Segoe UI" pitchFamily="34" charset="0"/>
              <a:cs typeface="Segoe UI" pitchFamily="34" charset="0"/>
            </a:endParaRPr>
          </a:p>
        </p:txBody>
      </p:sp>
      <p:sp>
        <p:nvSpPr>
          <p:cNvPr id="5" name="Rectangle 4"/>
          <p:cNvSpPr/>
          <p:nvPr/>
        </p:nvSpPr>
        <p:spPr bwMode="auto">
          <a:xfrm>
            <a:off x="7249886" y="2677886"/>
            <a:ext cx="1959429" cy="914400"/>
          </a:xfrm>
          <a:prstGeom prst="rect">
            <a:avLst/>
          </a:prstGeom>
          <a:solidFill>
            <a:schemeClr val="accent5">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err="1" smtClean="0">
                <a:solidFill>
                  <a:schemeClr val="tx1"/>
                </a:solidFill>
                <a:ea typeface="Segoe UI" pitchFamily="34" charset="0"/>
                <a:cs typeface="Segoe UI" pitchFamily="34" charset="0"/>
              </a:rPr>
              <a:t>ReplicaSets</a:t>
            </a:r>
            <a:endParaRPr lang="en-US" sz="2000" dirty="0" smtClean="0">
              <a:solidFill>
                <a:schemeClr val="tx1"/>
              </a:solidFill>
              <a:ea typeface="Segoe UI" pitchFamily="34" charset="0"/>
              <a:cs typeface="Segoe UI" pitchFamily="34" charset="0"/>
            </a:endParaRPr>
          </a:p>
        </p:txBody>
      </p:sp>
      <p:cxnSp>
        <p:nvCxnSpPr>
          <p:cNvPr id="11" name="Straight Arrow Connector 10"/>
          <p:cNvCxnSpPr>
            <a:stCxn id="4" idx="3"/>
            <a:endCxn id="5" idx="1"/>
          </p:cNvCxnSpPr>
          <p:nvPr/>
        </p:nvCxnSpPr>
        <p:spPr>
          <a:xfrm>
            <a:off x="6596739" y="3135086"/>
            <a:ext cx="65314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bwMode="auto">
          <a:xfrm>
            <a:off x="10112824" y="299357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Pods</a:t>
            </a:r>
            <a:endParaRPr lang="en-US" sz="2000" dirty="0" smtClean="0">
              <a:solidFill>
                <a:schemeClr val="tx1"/>
              </a:solidFill>
              <a:ea typeface="Segoe UI" pitchFamily="34" charset="0"/>
              <a:cs typeface="Segoe UI" pitchFamily="34" charset="0"/>
            </a:endParaRPr>
          </a:p>
        </p:txBody>
      </p:sp>
      <p:sp>
        <p:nvSpPr>
          <p:cNvPr id="14" name="Rounded Rectangle 13"/>
          <p:cNvSpPr/>
          <p:nvPr/>
        </p:nvSpPr>
        <p:spPr bwMode="auto">
          <a:xfrm>
            <a:off x="9965868" y="283028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Pods</a:t>
            </a:r>
            <a:endParaRPr lang="en-US" sz="2000" dirty="0" smtClean="0">
              <a:solidFill>
                <a:schemeClr val="tx1"/>
              </a:solidFill>
              <a:ea typeface="Segoe UI" pitchFamily="34" charset="0"/>
              <a:cs typeface="Segoe UI" pitchFamily="34" charset="0"/>
            </a:endParaRPr>
          </a:p>
        </p:txBody>
      </p:sp>
      <p:sp>
        <p:nvSpPr>
          <p:cNvPr id="6" name="Rounded Rectangle 5"/>
          <p:cNvSpPr/>
          <p:nvPr/>
        </p:nvSpPr>
        <p:spPr bwMode="auto">
          <a:xfrm>
            <a:off x="9813468" y="267788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Pods</a:t>
            </a:r>
            <a:endParaRPr lang="en-US" sz="2000" dirty="0" smtClean="0">
              <a:solidFill>
                <a:schemeClr val="tx1"/>
              </a:solidFill>
              <a:ea typeface="Segoe UI" pitchFamily="34" charset="0"/>
              <a:cs typeface="Segoe UI" pitchFamily="34" charset="0"/>
            </a:endParaRPr>
          </a:p>
        </p:txBody>
      </p:sp>
      <p:cxnSp>
        <p:nvCxnSpPr>
          <p:cNvPr id="17" name="Straight Arrow Connector 16"/>
          <p:cNvCxnSpPr>
            <a:stCxn id="5" idx="3"/>
            <a:endCxn id="6" idx="1"/>
          </p:cNvCxnSpPr>
          <p:nvPr/>
        </p:nvCxnSpPr>
        <p:spPr>
          <a:xfrm>
            <a:off x="9209315" y="3135086"/>
            <a:ext cx="604153" cy="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632832" y="4365177"/>
            <a:ext cx="7448193" cy="2043636"/>
          </a:xfrm>
          <a:prstGeom prst="rect">
            <a:avLst/>
          </a:prstGeom>
          <a:noFill/>
        </p:spPr>
        <p:txBody>
          <a:bodyPr wrap="none" lIns="182880" tIns="146304" rIns="182880" bIns="146304" rtlCol="0">
            <a:spAutoFit/>
          </a:bodyPr>
          <a:lstStyle/>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scale --</a:t>
            </a:r>
            <a:r>
              <a:rPr lang="en-US" sz="2000" b="1" dirty="0" smtClean="0">
                <a:latin typeface="Courier New" charset="0"/>
                <a:ea typeface="Courier New" charset="0"/>
                <a:cs typeface="Courier New" charset="0"/>
              </a:rPr>
              <a:t>replicas=3 deployment/</a:t>
            </a:r>
            <a:r>
              <a:rPr lang="en-US" sz="2000" b="1" dirty="0" err="1" smtClean="0">
                <a:latin typeface="Courier New" charset="0"/>
                <a:ea typeface="Courier New" charset="0"/>
                <a:cs typeface="Courier New" charset="0"/>
              </a:rPr>
              <a:t>todo-api</a:t>
            </a:r>
            <a:endParaRPr lang="en-US" sz="2000" b="1" dirty="0" smtClean="0">
              <a:latin typeface="Courier New" charset="0"/>
              <a:ea typeface="Courier New" charset="0"/>
              <a:cs typeface="Courier New" charset="0"/>
            </a:endParaRPr>
          </a:p>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rollout status deployment/</a:t>
            </a:r>
            <a:r>
              <a:rPr lang="en-US" sz="2000" b="1" dirty="0" err="1">
                <a:latin typeface="Courier New" charset="0"/>
                <a:ea typeface="Courier New" charset="0"/>
                <a:cs typeface="Courier New" charset="0"/>
              </a:rPr>
              <a:t>todo-api</a:t>
            </a:r>
            <a:endParaRPr lang="en-US" sz="2000" b="1" dirty="0">
              <a:latin typeface="Courier New" charset="0"/>
              <a:ea typeface="Courier New" charset="0"/>
              <a:cs typeface="Courier New" charset="0"/>
            </a:endParaRPr>
          </a:p>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rollout undo deployment/</a:t>
            </a:r>
            <a:r>
              <a:rPr lang="en-US" sz="2000" b="1" dirty="0" err="1">
                <a:latin typeface="Courier New" charset="0"/>
                <a:ea typeface="Courier New" charset="0"/>
                <a:cs typeface="Courier New" charset="0"/>
              </a:rPr>
              <a:t>todo-api</a:t>
            </a:r>
            <a:endParaRPr lang="en-US" sz="2000" b="1" dirty="0">
              <a:latin typeface="Courier New" charset="0"/>
              <a:ea typeface="Courier New" charset="0"/>
              <a:cs typeface="Courier New" charset="0"/>
            </a:endParaRPr>
          </a:p>
          <a:p>
            <a:pPr>
              <a:lnSpc>
                <a:spcPct val="90000"/>
              </a:lnSpc>
              <a:spcAft>
                <a:spcPts val="600"/>
              </a:spcAft>
            </a:pPr>
            <a:endParaRPr lang="en-US" sz="2000" b="1" dirty="0">
              <a:latin typeface="Courier New" charset="0"/>
              <a:ea typeface="Courier New" charset="0"/>
              <a:cs typeface="Courier New" charset="0"/>
            </a:endParaRPr>
          </a:p>
          <a:p>
            <a:pPr>
              <a:lnSpc>
                <a:spcPct val="90000"/>
              </a:lnSpc>
              <a:spcAft>
                <a:spcPts val="600"/>
              </a:spcAft>
            </a:pPr>
            <a:endParaRPr lang="en-US" sz="2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03741260"/>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Events</a:t>
            </a:r>
            <a:endParaRPr lang="en-US" dirty="0"/>
          </a:p>
        </p:txBody>
      </p:sp>
      <p:sp>
        <p:nvSpPr>
          <p:cNvPr id="3" name="Text Placeholder 2"/>
          <p:cNvSpPr>
            <a:spLocks noGrp="1"/>
          </p:cNvSpPr>
          <p:nvPr>
            <p:ph type="body" sz="quarter" idx="10"/>
          </p:nvPr>
        </p:nvSpPr>
        <p:spPr>
          <a:xfrm>
            <a:off x="1420586" y="6569101"/>
            <a:ext cx="3857529" cy="386953"/>
          </a:xfrm>
        </p:spPr>
        <p:txBody>
          <a:bodyPr/>
          <a:lstStyle/>
          <a:p>
            <a:pPr marL="0" indent="0">
              <a:buNone/>
            </a:pPr>
            <a:r>
              <a:rPr lang="en-US" sz="1400" dirty="0" smtClean="0"/>
              <a:t>From “Kubernetes in Action” by Manning</a:t>
            </a:r>
            <a:endParaRPr lang="en-US" sz="1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0586" y="1145268"/>
            <a:ext cx="9225642" cy="5423833"/>
          </a:xfrm>
          <a:prstGeom prst="rect">
            <a:avLst/>
          </a:prstGeom>
        </p:spPr>
      </p:pic>
    </p:spTree>
    <p:extLst>
      <p:ext uri="{BB962C8B-B14F-4D97-AF65-F5344CB8AC3E}">
        <p14:creationId xmlns:p14="http://schemas.microsoft.com/office/powerpoint/2010/main" val="1708327078"/>
      </p:ext>
    </p:extLst>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Persistent Volumes</a:t>
            </a:r>
            <a:endParaRPr lang="en-US" dirty="0"/>
          </a:p>
        </p:txBody>
      </p:sp>
      <p:sp>
        <p:nvSpPr>
          <p:cNvPr id="3" name="Text Placeholder 2"/>
          <p:cNvSpPr>
            <a:spLocks noGrp="1"/>
          </p:cNvSpPr>
          <p:nvPr>
            <p:ph type="body" sz="quarter" idx="10"/>
          </p:nvPr>
        </p:nvSpPr>
        <p:spPr>
          <a:xfrm>
            <a:off x="274702" y="1211287"/>
            <a:ext cx="4003384" cy="5783238"/>
          </a:xfrm>
        </p:spPr>
        <p:txBody>
          <a:bodyPr/>
          <a:lstStyle/>
          <a:p>
            <a:r>
              <a:rPr lang="en-US" sz="2800" dirty="0" smtClean="0"/>
              <a:t>Persistent Volumes are resources to specify how storage volumes are made available to pods</a:t>
            </a:r>
          </a:p>
          <a:p>
            <a:r>
              <a:rPr lang="en-US" sz="2800" dirty="0" smtClean="0"/>
              <a:t>The containers in your pods mount these volumes to a path in their filesystem</a:t>
            </a:r>
          </a:p>
          <a:p>
            <a:r>
              <a:rPr lang="en-US" sz="2800" dirty="0" smtClean="0"/>
              <a:t>K8S supports many volume types</a:t>
            </a:r>
          </a:p>
          <a:p>
            <a:pPr lvl="1"/>
            <a:r>
              <a:rPr lang="en-US" sz="2400" dirty="0">
                <a:hlinkClick r:id="rId2"/>
              </a:rPr>
              <a:t>https://kubernetes.io/docs/concepts/storage/volumes</a:t>
            </a:r>
            <a:r>
              <a:rPr lang="en-US" sz="2400" dirty="0" smtClean="0">
                <a:hlinkClick r:id="rId2"/>
              </a:rPr>
              <a:t>/</a:t>
            </a:r>
            <a:endParaRPr lang="en-US" sz="2400"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1211287"/>
            <a:ext cx="7521645" cy="4989286"/>
          </a:xfrm>
          <a:prstGeom prst="rect">
            <a:avLst/>
          </a:prstGeom>
        </p:spPr>
      </p:pic>
    </p:spTree>
    <p:extLst>
      <p:ext uri="{BB962C8B-B14F-4D97-AF65-F5344CB8AC3E}">
        <p14:creationId xmlns:p14="http://schemas.microsoft.com/office/powerpoint/2010/main" val="733147908"/>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Hackfest</a:t>
            </a:r>
            <a:r>
              <a:rPr lang="en-US" dirty="0"/>
              <a:t> Approach</a:t>
            </a:r>
          </a:p>
        </p:txBody>
      </p:sp>
      <p:sp>
        <p:nvSpPr>
          <p:cNvPr id="3" name="Content Placeholder 2"/>
          <p:cNvSpPr>
            <a:spLocks noGrp="1"/>
          </p:cNvSpPr>
          <p:nvPr>
            <p:ph type="body" sz="quarter" idx="10"/>
          </p:nvPr>
        </p:nvSpPr>
        <p:spPr>
          <a:xfrm>
            <a:off x="274702" y="1211287"/>
            <a:ext cx="11888787" cy="5232202"/>
          </a:xfrm>
        </p:spPr>
        <p:txBody>
          <a:bodyPr/>
          <a:lstStyle/>
          <a:p>
            <a:r>
              <a:rPr lang="en-US" sz="3200" dirty="0"/>
              <a:t>Goal is to maximize hands-on time</a:t>
            </a:r>
          </a:p>
          <a:p>
            <a:r>
              <a:rPr lang="en-US" sz="3200" dirty="0"/>
              <a:t>Introduce a series of topics then break for “Challenges”</a:t>
            </a:r>
          </a:p>
          <a:p>
            <a:r>
              <a:rPr lang="en-US" sz="3200" dirty="0"/>
              <a:t>Not step-by-step guided </a:t>
            </a:r>
            <a:r>
              <a:rPr lang="en-US" sz="3200" dirty="0" smtClean="0"/>
              <a:t>labs.</a:t>
            </a:r>
          </a:p>
          <a:p>
            <a:r>
              <a:rPr lang="en-US" sz="3200" smtClean="0"/>
              <a:t>Code </a:t>
            </a:r>
            <a:r>
              <a:rPr lang="en-US" sz="3200" dirty="0"/>
              <a:t>samples available</a:t>
            </a:r>
          </a:p>
          <a:p>
            <a:r>
              <a:rPr lang="en-US" sz="3200" dirty="0"/>
              <a:t>Advanced scenarios </a:t>
            </a:r>
            <a:r>
              <a:rPr lang="en-US" sz="3200" dirty="0" smtClean="0"/>
              <a:t>possible</a:t>
            </a:r>
          </a:p>
          <a:p>
            <a:endParaRPr lang="en-US" dirty="0"/>
          </a:p>
          <a:p>
            <a:pPr marL="0" indent="0">
              <a:buNone/>
            </a:pPr>
            <a:r>
              <a:rPr lang="en-US" i="1" dirty="0" smtClean="0"/>
              <a:t>How to get help...</a:t>
            </a:r>
          </a:p>
          <a:p>
            <a:r>
              <a:rPr lang="en-US" sz="2400" dirty="0" smtClean="0"/>
              <a:t>Kubernetes API Reference:  </a:t>
            </a:r>
            <a:r>
              <a:rPr lang="en-US" sz="2400" dirty="0"/>
              <a:t>https://v1-8.docs.kubernetes.io/docs/</a:t>
            </a:r>
            <a:r>
              <a:rPr lang="en-US" sz="2400" dirty="0" err="1"/>
              <a:t>api</a:t>
            </a:r>
            <a:r>
              <a:rPr lang="en-US" sz="2400" dirty="0"/>
              <a:t>-reference/v1.8/</a:t>
            </a:r>
            <a:endParaRPr lang="en-US" sz="2400" dirty="0" smtClean="0"/>
          </a:p>
          <a:p>
            <a:r>
              <a:rPr lang="en-US" sz="2400" dirty="0" err="1" smtClean="0"/>
              <a:t>kubectl</a:t>
            </a:r>
            <a:r>
              <a:rPr lang="en-US" sz="2400" dirty="0" smtClean="0"/>
              <a:t> explain e.g. </a:t>
            </a:r>
            <a:r>
              <a:rPr lang="en-US" sz="2400" dirty="0" err="1" smtClean="0"/>
              <a:t>kubectl</a:t>
            </a:r>
            <a:r>
              <a:rPr lang="en-US" sz="2400" dirty="0" smtClean="0"/>
              <a:t> explain </a:t>
            </a:r>
            <a:r>
              <a:rPr lang="en-US" sz="2400" dirty="0" err="1" smtClean="0"/>
              <a:t>pods.spec</a:t>
            </a:r>
            <a:r>
              <a:rPr lang="en-US" sz="2400" dirty="0" smtClean="0"/>
              <a:t>, </a:t>
            </a:r>
            <a:r>
              <a:rPr lang="en-US" sz="2400" dirty="0" err="1" smtClean="0"/>
              <a:t>kubectl</a:t>
            </a:r>
            <a:r>
              <a:rPr lang="en-US" sz="2400" dirty="0" smtClean="0"/>
              <a:t> explain </a:t>
            </a:r>
            <a:r>
              <a:rPr lang="en-US" sz="2400" dirty="0" err="1" smtClean="0"/>
              <a:t>pods.spec.containers</a:t>
            </a:r>
            <a:r>
              <a:rPr lang="en-US" sz="2400" dirty="0" smtClean="0"/>
              <a:t>...</a:t>
            </a:r>
          </a:p>
          <a:p>
            <a:r>
              <a:rPr lang="en-US" sz="2400" dirty="0" smtClean="0"/>
              <a:t>Ask us :-)</a:t>
            </a:r>
            <a:endParaRPr lang="en-US" sz="2400" dirty="0"/>
          </a:p>
        </p:txBody>
      </p:sp>
    </p:spTree>
    <p:extLst>
      <p:ext uri="{BB962C8B-B14F-4D97-AF65-F5344CB8AC3E}">
        <p14:creationId xmlns:p14="http://schemas.microsoft.com/office/powerpoint/2010/main" val="1083085336"/>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Persistent Volume Claims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0" y="1212849"/>
            <a:ext cx="4673600" cy="54483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1751" y="1212849"/>
            <a:ext cx="3670300" cy="3086100"/>
          </a:xfrm>
          <a:prstGeom prst="rect">
            <a:avLst/>
          </a:prstGeom>
        </p:spPr>
      </p:pic>
      <p:cxnSp>
        <p:nvCxnSpPr>
          <p:cNvPr id="7" name="Straight Arrow Connector 6"/>
          <p:cNvCxnSpPr/>
          <p:nvPr/>
        </p:nvCxnSpPr>
        <p:spPr>
          <a:xfrm flipV="1">
            <a:off x="5029200" y="2253343"/>
            <a:ext cx="2383971" cy="1338944"/>
          </a:xfrm>
          <a:prstGeom prst="straightConnector1">
            <a:avLst/>
          </a:prstGeom>
          <a:ln w="25400">
            <a:solidFill>
              <a:srgbClr val="FF0000"/>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568685"/>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Persistent Volume Claims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7929" y="1245507"/>
            <a:ext cx="10025743" cy="4912110"/>
          </a:xfrm>
          <a:prstGeom prst="rect">
            <a:avLst/>
          </a:prstGeom>
        </p:spPr>
      </p:pic>
      <p:sp>
        <p:nvSpPr>
          <p:cNvPr id="5" name="Text Placeholder 2"/>
          <p:cNvSpPr>
            <a:spLocks noGrp="1"/>
          </p:cNvSpPr>
          <p:nvPr>
            <p:ph type="body" sz="quarter" idx="10"/>
          </p:nvPr>
        </p:nvSpPr>
        <p:spPr>
          <a:xfrm>
            <a:off x="1420586" y="6405811"/>
            <a:ext cx="3857529" cy="386953"/>
          </a:xfrm>
        </p:spPr>
        <p:txBody>
          <a:bodyPr/>
          <a:lstStyle/>
          <a:p>
            <a:pPr marL="0" indent="0">
              <a:buNone/>
            </a:pPr>
            <a:r>
              <a:rPr lang="en-US" sz="1400" dirty="0" smtClean="0"/>
              <a:t>From “Kubernetes in Action” by Manning</a:t>
            </a:r>
            <a:endParaRPr lang="en-US" sz="1400" dirty="0"/>
          </a:p>
        </p:txBody>
      </p:sp>
    </p:spTree>
    <p:extLst>
      <p:ext uri="{BB962C8B-B14F-4D97-AF65-F5344CB8AC3E}">
        <p14:creationId xmlns:p14="http://schemas.microsoft.com/office/powerpoint/2010/main" val="1718960709"/>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 Class</a:t>
            </a:r>
            <a:endParaRPr lang="en-US" dirty="0"/>
          </a:p>
        </p:txBody>
      </p:sp>
      <p:sp>
        <p:nvSpPr>
          <p:cNvPr id="3" name="Text Placeholder 2"/>
          <p:cNvSpPr>
            <a:spLocks noGrp="1"/>
          </p:cNvSpPr>
          <p:nvPr>
            <p:ph type="body" sz="quarter" idx="10"/>
          </p:nvPr>
        </p:nvSpPr>
        <p:spPr>
          <a:xfrm>
            <a:off x="274703" y="1211287"/>
            <a:ext cx="3415554" cy="5650778"/>
          </a:xfrm>
        </p:spPr>
        <p:txBody>
          <a:bodyPr/>
          <a:lstStyle/>
          <a:p>
            <a:r>
              <a:rPr lang="en-US" sz="2400" dirty="0" smtClean="0"/>
              <a:t>Storage classes are means for cluster admins to define different classes of storage for developers to use e.g. disk speed, capacity, </a:t>
            </a:r>
            <a:r>
              <a:rPr lang="en-US" sz="2400" dirty="0" err="1" smtClean="0"/>
              <a:t>etc</a:t>
            </a:r>
            <a:endParaRPr lang="en-US" sz="2400" dirty="0" smtClean="0"/>
          </a:p>
          <a:p>
            <a:r>
              <a:rPr lang="en-US" sz="2400" dirty="0" smtClean="0"/>
              <a:t>Developers can then request storage of a specific class in their PVC</a:t>
            </a:r>
          </a:p>
          <a:p>
            <a:r>
              <a:rPr lang="en-US" sz="2400" dirty="0" smtClean="0"/>
              <a:t>If a storage class is not specified, and there is a default, then it will be used.</a:t>
            </a:r>
          </a:p>
        </p:txBody>
      </p:sp>
      <p:sp>
        <p:nvSpPr>
          <p:cNvPr id="6" name="Rectangle 5"/>
          <p:cNvSpPr/>
          <p:nvPr/>
        </p:nvSpPr>
        <p:spPr>
          <a:xfrm>
            <a:off x="3853795" y="1424235"/>
            <a:ext cx="7935434" cy="1785104"/>
          </a:xfrm>
          <a:prstGeom prst="rect">
            <a:avLst/>
          </a:prstGeom>
        </p:spPr>
        <p:txBody>
          <a:bodyPr wrap="square">
            <a:spAutoFit/>
          </a:bodyPr>
          <a:lstStyle/>
          <a:p>
            <a:r>
              <a:rPr lang="en-US" sz="2200" b="1" dirty="0" err="1">
                <a:latin typeface="Courier New" charset="0"/>
                <a:ea typeface="Courier New" charset="0"/>
                <a:cs typeface="Courier New" charset="0"/>
              </a:rPr>
              <a:t>kubectl</a:t>
            </a:r>
            <a:r>
              <a:rPr lang="en-US" sz="2200" b="1" dirty="0">
                <a:latin typeface="Courier New" charset="0"/>
                <a:ea typeface="Courier New" charset="0"/>
                <a:cs typeface="Courier New" charset="0"/>
              </a:rPr>
              <a:t> get </a:t>
            </a:r>
            <a:r>
              <a:rPr lang="en-US" sz="2200" b="1" dirty="0" err="1" smtClean="0">
                <a:latin typeface="Courier New" charset="0"/>
                <a:ea typeface="Courier New" charset="0"/>
                <a:cs typeface="Courier New" charset="0"/>
              </a:rPr>
              <a:t>storageclasses</a:t>
            </a:r>
            <a:endParaRPr lang="en-US" sz="2200" b="1" dirty="0" smtClean="0">
              <a:latin typeface="Courier New" charset="0"/>
              <a:ea typeface="Courier New" charset="0"/>
              <a:cs typeface="Courier New" charset="0"/>
            </a:endParaRPr>
          </a:p>
          <a:p>
            <a:endParaRPr lang="en-US" sz="2200" b="1" dirty="0">
              <a:latin typeface="Courier New" charset="0"/>
              <a:ea typeface="Courier New" charset="0"/>
              <a:cs typeface="Courier New" charset="0"/>
            </a:endParaRPr>
          </a:p>
          <a:p>
            <a:r>
              <a:rPr lang="en-US" sz="2200" b="1" dirty="0">
                <a:latin typeface="Courier New" charset="0"/>
                <a:ea typeface="Courier New" charset="0"/>
                <a:cs typeface="Courier New" charset="0"/>
              </a:rPr>
              <a:t>NAME         </a:t>
            </a:r>
            <a:r>
              <a:rPr lang="en-US" sz="2200" b="1" dirty="0" smtClean="0">
                <a:latin typeface="Courier New" charset="0"/>
                <a:ea typeface="Courier New" charset="0"/>
                <a:cs typeface="Courier New" charset="0"/>
              </a:rPr>
              <a:t>       PROVISIONER</a:t>
            </a:r>
          </a:p>
          <a:p>
            <a:r>
              <a:rPr lang="en-US" sz="2200" b="1" dirty="0" smtClean="0">
                <a:latin typeface="Courier New" charset="0"/>
                <a:ea typeface="Courier New" charset="0"/>
                <a:cs typeface="Courier New" charset="0"/>
              </a:rPr>
              <a:t>default </a:t>
            </a:r>
            <a:r>
              <a:rPr lang="en-US" sz="2200" b="1" dirty="0">
                <a:latin typeface="Courier New" charset="0"/>
                <a:ea typeface="Courier New" charset="0"/>
                <a:cs typeface="Courier New" charset="0"/>
              </a:rPr>
              <a:t>(default)   </a:t>
            </a:r>
            <a:r>
              <a:rPr lang="en-US" sz="2200" b="1" dirty="0" err="1" smtClean="0">
                <a:latin typeface="Courier New" charset="0"/>
                <a:ea typeface="Courier New" charset="0"/>
                <a:cs typeface="Courier New" charset="0"/>
              </a:rPr>
              <a:t>kubernetes.io</a:t>
            </a:r>
            <a:r>
              <a:rPr lang="en-US" sz="2200" b="1" dirty="0" smtClean="0">
                <a:latin typeface="Courier New" charset="0"/>
                <a:ea typeface="Courier New" charset="0"/>
                <a:cs typeface="Courier New" charset="0"/>
              </a:rPr>
              <a:t>/azure-disk</a:t>
            </a:r>
          </a:p>
          <a:p>
            <a:r>
              <a:rPr lang="en-US" sz="2200" b="1" dirty="0" smtClean="0">
                <a:latin typeface="Courier New" charset="0"/>
                <a:ea typeface="Courier New" charset="0"/>
                <a:cs typeface="Courier New" charset="0"/>
              </a:rPr>
              <a:t>managed-premium     </a:t>
            </a:r>
            <a:r>
              <a:rPr lang="en-US" sz="2200" b="1" dirty="0" err="1" smtClean="0">
                <a:latin typeface="Courier New" charset="0"/>
                <a:ea typeface="Courier New" charset="0"/>
                <a:cs typeface="Courier New" charset="0"/>
              </a:rPr>
              <a:t>kubernetes.io</a:t>
            </a:r>
            <a:r>
              <a:rPr lang="en-US" sz="2200" b="1" dirty="0" smtClean="0">
                <a:latin typeface="Courier New" charset="0"/>
                <a:ea typeface="Courier New" charset="0"/>
                <a:cs typeface="Courier New" charset="0"/>
              </a:rPr>
              <a:t>/azure-disk</a:t>
            </a:r>
            <a:endParaRPr lang="en-US" sz="2200" b="1" dirty="0">
              <a:latin typeface="Courier New" charset="0"/>
              <a:ea typeface="Courier New" charset="0"/>
              <a:cs typeface="Courier New" charset="0"/>
            </a:endParaRPr>
          </a:p>
        </p:txBody>
      </p:sp>
    </p:spTree>
    <p:extLst>
      <p:ext uri="{BB962C8B-B14F-4D97-AF65-F5344CB8AC3E}">
        <p14:creationId xmlns:p14="http://schemas.microsoft.com/office/powerpoint/2010/main" val="2030483798"/>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Default Storage Class for AKS</a:t>
            </a:r>
            <a:endParaRPr lang="en-US" dirty="0"/>
          </a:p>
        </p:txBody>
      </p:sp>
      <p:sp>
        <p:nvSpPr>
          <p:cNvPr id="3" name="Text Placeholder 2"/>
          <p:cNvSpPr>
            <a:spLocks noGrp="1"/>
          </p:cNvSpPr>
          <p:nvPr>
            <p:ph type="body" sz="quarter" idx="10"/>
          </p:nvPr>
        </p:nvSpPr>
        <p:spPr>
          <a:xfrm>
            <a:off x="274703" y="1211287"/>
            <a:ext cx="10698098" cy="4524315"/>
          </a:xfrm>
        </p:spPr>
        <p:txBody>
          <a:bodyPr/>
          <a:lstStyle/>
          <a:p>
            <a:pPr marL="0" indent="0">
              <a:buNone/>
            </a:pPr>
            <a:r>
              <a:rPr lang="en-US" sz="2000" b="1" dirty="0" err="1">
                <a:latin typeface="Courier New" charset="0"/>
                <a:ea typeface="Courier New" charset="0"/>
                <a:cs typeface="Courier New" charset="0"/>
              </a:rPr>
              <a:t>apiVersion</a:t>
            </a: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storage.k8s.io/v1</a:t>
            </a:r>
          </a:p>
          <a:p>
            <a:pPr marL="0" indent="0">
              <a:buNone/>
            </a:pPr>
            <a:r>
              <a:rPr lang="en-US" sz="2000" b="1" dirty="0" smtClean="0">
                <a:latin typeface="Courier New" charset="0"/>
                <a:ea typeface="Courier New" charset="0"/>
                <a:cs typeface="Courier New" charset="0"/>
              </a:rPr>
              <a:t>kind</a:t>
            </a:r>
            <a:r>
              <a:rPr lang="en-US" sz="2000" b="1" dirty="0">
                <a:latin typeface="Courier New" charset="0"/>
                <a:ea typeface="Courier New" charset="0"/>
                <a:cs typeface="Courier New" charset="0"/>
              </a:rPr>
              <a:t>: </a:t>
            </a:r>
            <a:r>
              <a:rPr lang="en-US" sz="2000" b="1" dirty="0" err="1" smtClean="0">
                <a:latin typeface="Courier New" charset="0"/>
                <a:ea typeface="Courier New" charset="0"/>
                <a:cs typeface="Courier New" charset="0"/>
              </a:rPr>
              <a:t>StorageClass</a:t>
            </a:r>
            <a:endParaRPr lang="en-US" sz="2000" b="1" dirty="0" smtClean="0">
              <a:latin typeface="Courier New" charset="0"/>
              <a:ea typeface="Courier New" charset="0"/>
              <a:cs typeface="Courier New" charset="0"/>
            </a:endParaRPr>
          </a:p>
          <a:p>
            <a:pPr marL="0" indent="0">
              <a:buNone/>
            </a:pPr>
            <a:r>
              <a:rPr lang="en-US" sz="2000" b="1" dirty="0" smtClean="0">
                <a:latin typeface="Courier New" charset="0"/>
                <a:ea typeface="Courier New" charset="0"/>
                <a:cs typeface="Courier New" charset="0"/>
              </a:rPr>
              <a:t>metadata:</a:t>
            </a:r>
          </a:p>
          <a:p>
            <a:pPr marL="0" indent="0">
              <a:buNone/>
            </a:pP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annotations:</a:t>
            </a:r>
          </a:p>
          <a:p>
            <a:pPr marL="0" indent="0">
              <a:buNone/>
            </a:pP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a:t>
            </a:r>
            <a:r>
              <a:rPr lang="en-US" sz="2000" b="1" dirty="0" err="1" smtClean="0">
                <a:latin typeface="Courier New" charset="0"/>
                <a:ea typeface="Courier New" charset="0"/>
                <a:cs typeface="Courier New" charset="0"/>
              </a:rPr>
              <a:t>storageclass.beta.kubernetes.io</a:t>
            </a:r>
            <a:r>
              <a:rPr lang="en-US" sz="2000" b="1" dirty="0" smtClean="0">
                <a:latin typeface="Courier New" charset="0"/>
                <a:ea typeface="Courier New" charset="0"/>
                <a:cs typeface="Courier New" charset="0"/>
              </a:rPr>
              <a:t>/is-default-class</a:t>
            </a:r>
            <a:r>
              <a:rPr lang="en-US" sz="2000" b="1" dirty="0">
                <a:latin typeface="Courier New" charset="0"/>
                <a:ea typeface="Courier New" charset="0"/>
                <a:cs typeface="Courier New" charset="0"/>
              </a:rPr>
              <a:t>: "true" </a:t>
            </a:r>
            <a:r>
              <a:rPr lang="en-US" sz="2000" b="1" dirty="0" smtClean="0">
                <a:latin typeface="Courier New" charset="0"/>
                <a:ea typeface="Courier New" charset="0"/>
                <a:cs typeface="Courier New" charset="0"/>
              </a:rPr>
              <a:t>... </a:t>
            </a:r>
          </a:p>
          <a:p>
            <a:pPr marL="0" indent="0">
              <a:buNone/>
            </a:pP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labels</a:t>
            </a:r>
            <a:r>
              <a:rPr lang="en-US" sz="2000" b="1" dirty="0">
                <a:latin typeface="Courier New" charset="0"/>
                <a:ea typeface="Courier New" charset="0"/>
                <a:cs typeface="Courier New" charset="0"/>
              </a:rPr>
              <a:t>:    </a:t>
            </a:r>
            <a:endParaRPr lang="en-US" sz="2000" b="1" dirty="0" smtClean="0">
              <a:latin typeface="Courier New" charset="0"/>
              <a:ea typeface="Courier New" charset="0"/>
              <a:cs typeface="Courier New" charset="0"/>
            </a:endParaRPr>
          </a:p>
          <a:p>
            <a:pPr marL="0" indent="0">
              <a:buNone/>
            </a:pP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a:t>
            </a:r>
          </a:p>
          <a:p>
            <a:pPr marL="0" indent="0">
              <a:buNone/>
            </a:pP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name</a:t>
            </a: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default</a:t>
            </a:r>
          </a:p>
          <a:p>
            <a:pPr marL="0" indent="0">
              <a:buNone/>
            </a:pPr>
            <a:r>
              <a:rPr lang="en-US" sz="2000" b="1" dirty="0" smtClean="0">
                <a:solidFill>
                  <a:srgbClr val="FF0000"/>
                </a:solidFill>
                <a:latin typeface="Courier New" charset="0"/>
                <a:ea typeface="Courier New" charset="0"/>
                <a:cs typeface="Courier New" charset="0"/>
              </a:rPr>
              <a:t>parameters:</a:t>
            </a:r>
          </a:p>
          <a:p>
            <a:pPr marL="0" indent="0">
              <a:buNone/>
            </a:pPr>
            <a:r>
              <a:rPr lang="en-US" sz="2000" b="1" dirty="0">
                <a:solidFill>
                  <a:srgbClr val="FF0000"/>
                </a:solidFill>
                <a:latin typeface="Courier New" charset="0"/>
                <a:ea typeface="Courier New" charset="0"/>
                <a:cs typeface="Courier New" charset="0"/>
              </a:rPr>
              <a:t> </a:t>
            </a:r>
            <a:r>
              <a:rPr lang="en-US" sz="2000" b="1" dirty="0" smtClean="0">
                <a:solidFill>
                  <a:srgbClr val="FF0000"/>
                </a:solidFill>
                <a:latin typeface="Courier New" charset="0"/>
                <a:ea typeface="Courier New" charset="0"/>
                <a:cs typeface="Courier New" charset="0"/>
              </a:rPr>
              <a:t> kind</a:t>
            </a:r>
            <a:r>
              <a:rPr lang="en-US" sz="2000" b="1" dirty="0">
                <a:solidFill>
                  <a:srgbClr val="FF0000"/>
                </a:solidFill>
                <a:latin typeface="Courier New" charset="0"/>
                <a:ea typeface="Courier New" charset="0"/>
                <a:cs typeface="Courier New" charset="0"/>
              </a:rPr>
              <a:t>: Managed  </a:t>
            </a:r>
            <a:endParaRPr lang="en-US" sz="2000" b="1" dirty="0" smtClean="0">
              <a:solidFill>
                <a:srgbClr val="FF0000"/>
              </a:solidFill>
              <a:latin typeface="Courier New" charset="0"/>
              <a:ea typeface="Courier New" charset="0"/>
              <a:cs typeface="Courier New" charset="0"/>
            </a:endParaRPr>
          </a:p>
          <a:p>
            <a:pPr marL="0" indent="0">
              <a:buNone/>
            </a:pPr>
            <a:r>
              <a:rPr lang="en-US" sz="2000" b="1" dirty="0">
                <a:solidFill>
                  <a:srgbClr val="FF0000"/>
                </a:solidFill>
                <a:latin typeface="Courier New" charset="0"/>
                <a:ea typeface="Courier New" charset="0"/>
                <a:cs typeface="Courier New" charset="0"/>
              </a:rPr>
              <a:t> </a:t>
            </a:r>
            <a:r>
              <a:rPr lang="en-US" sz="2000" b="1" dirty="0" smtClean="0">
                <a:solidFill>
                  <a:srgbClr val="FF0000"/>
                </a:solidFill>
                <a:latin typeface="Courier New" charset="0"/>
                <a:ea typeface="Courier New" charset="0"/>
                <a:cs typeface="Courier New" charset="0"/>
              </a:rPr>
              <a:t> </a:t>
            </a:r>
            <a:r>
              <a:rPr lang="en-US" sz="2000" b="1" dirty="0" err="1" smtClean="0">
                <a:solidFill>
                  <a:srgbClr val="FF0000"/>
                </a:solidFill>
                <a:latin typeface="Courier New" charset="0"/>
                <a:ea typeface="Courier New" charset="0"/>
                <a:cs typeface="Courier New" charset="0"/>
              </a:rPr>
              <a:t>storageaccounttype</a:t>
            </a:r>
            <a:r>
              <a:rPr lang="en-US" sz="2000" b="1" dirty="0">
                <a:solidFill>
                  <a:srgbClr val="FF0000"/>
                </a:solidFill>
                <a:latin typeface="Courier New" charset="0"/>
                <a:ea typeface="Courier New" charset="0"/>
                <a:cs typeface="Courier New" charset="0"/>
              </a:rPr>
              <a:t>: </a:t>
            </a:r>
            <a:r>
              <a:rPr lang="en-US" sz="2000" b="1" dirty="0" err="1" smtClean="0">
                <a:solidFill>
                  <a:srgbClr val="FF0000"/>
                </a:solidFill>
                <a:latin typeface="Courier New" charset="0"/>
                <a:ea typeface="Courier New" charset="0"/>
                <a:cs typeface="Courier New" charset="0"/>
              </a:rPr>
              <a:t>Standard_LRS</a:t>
            </a:r>
            <a:endParaRPr lang="en-US" sz="2000" b="1" dirty="0" smtClean="0">
              <a:solidFill>
                <a:srgbClr val="FF0000"/>
              </a:solidFill>
              <a:latin typeface="Courier New" charset="0"/>
              <a:ea typeface="Courier New" charset="0"/>
              <a:cs typeface="Courier New" charset="0"/>
            </a:endParaRPr>
          </a:p>
          <a:p>
            <a:pPr marL="0" indent="0">
              <a:buNone/>
            </a:pPr>
            <a:r>
              <a:rPr lang="en-US" sz="2000" b="1" dirty="0" err="1" smtClean="0">
                <a:solidFill>
                  <a:srgbClr val="FF0000"/>
                </a:solidFill>
                <a:latin typeface="Courier New" charset="0"/>
                <a:ea typeface="Courier New" charset="0"/>
                <a:cs typeface="Courier New" charset="0"/>
              </a:rPr>
              <a:t>provisioner</a:t>
            </a:r>
            <a:r>
              <a:rPr lang="en-US" sz="2000" b="1" dirty="0">
                <a:solidFill>
                  <a:srgbClr val="FF0000"/>
                </a:solidFill>
                <a:latin typeface="Courier New" charset="0"/>
                <a:ea typeface="Courier New" charset="0"/>
                <a:cs typeface="Courier New" charset="0"/>
              </a:rPr>
              <a:t>: </a:t>
            </a:r>
            <a:r>
              <a:rPr lang="en-US" sz="2000" b="1" dirty="0" err="1" smtClean="0">
                <a:solidFill>
                  <a:srgbClr val="FF0000"/>
                </a:solidFill>
                <a:latin typeface="Courier New" charset="0"/>
                <a:ea typeface="Courier New" charset="0"/>
                <a:cs typeface="Courier New" charset="0"/>
              </a:rPr>
              <a:t>kubernetes.io</a:t>
            </a:r>
            <a:r>
              <a:rPr lang="en-US" sz="2000" b="1" dirty="0" smtClean="0">
                <a:solidFill>
                  <a:srgbClr val="FF0000"/>
                </a:solidFill>
                <a:latin typeface="Courier New" charset="0"/>
                <a:ea typeface="Courier New" charset="0"/>
                <a:cs typeface="Courier New" charset="0"/>
              </a:rPr>
              <a:t>/azure-disk</a:t>
            </a:r>
          </a:p>
          <a:p>
            <a:pPr marL="0" indent="0">
              <a:buNone/>
            </a:pPr>
            <a:r>
              <a:rPr lang="en-US" sz="2000" b="1" dirty="0" err="1" smtClean="0">
                <a:solidFill>
                  <a:srgbClr val="FF0000"/>
                </a:solidFill>
                <a:latin typeface="Courier New" charset="0"/>
                <a:ea typeface="Courier New" charset="0"/>
                <a:cs typeface="Courier New" charset="0"/>
              </a:rPr>
              <a:t>reclaimPolicy</a:t>
            </a:r>
            <a:r>
              <a:rPr lang="en-US" sz="2000" b="1" dirty="0">
                <a:solidFill>
                  <a:srgbClr val="FF0000"/>
                </a:solidFill>
                <a:latin typeface="Courier New" charset="0"/>
                <a:ea typeface="Courier New" charset="0"/>
                <a:cs typeface="Courier New" charset="0"/>
              </a:rPr>
              <a:t>: Delete</a:t>
            </a:r>
          </a:p>
        </p:txBody>
      </p:sp>
    </p:spTree>
    <p:extLst>
      <p:ext uri="{BB962C8B-B14F-4D97-AF65-F5344CB8AC3E}">
        <p14:creationId xmlns:p14="http://schemas.microsoft.com/office/powerpoint/2010/main" val="448938057"/>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Ingress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0971" y="1369786"/>
            <a:ext cx="10440275" cy="4786086"/>
          </a:xfrm>
          <a:prstGeom prst="rect">
            <a:avLst/>
          </a:prstGeom>
        </p:spPr>
      </p:pic>
      <p:sp>
        <p:nvSpPr>
          <p:cNvPr id="6" name="Text Placeholder 2"/>
          <p:cNvSpPr>
            <a:spLocks noGrp="1"/>
          </p:cNvSpPr>
          <p:nvPr>
            <p:ph type="body" sz="quarter" idx="10"/>
          </p:nvPr>
        </p:nvSpPr>
        <p:spPr>
          <a:xfrm>
            <a:off x="1240971" y="6438468"/>
            <a:ext cx="3857529" cy="386953"/>
          </a:xfrm>
        </p:spPr>
        <p:txBody>
          <a:bodyPr/>
          <a:lstStyle/>
          <a:p>
            <a:pPr marL="0" indent="0">
              <a:buNone/>
            </a:pPr>
            <a:r>
              <a:rPr lang="en-US" sz="1400" dirty="0" smtClean="0"/>
              <a:t>From “Kubernetes in Action” by Manning</a:t>
            </a:r>
            <a:endParaRPr lang="en-US" sz="1400" dirty="0"/>
          </a:p>
        </p:txBody>
      </p:sp>
    </p:spTree>
    <p:extLst>
      <p:ext uri="{BB962C8B-B14F-4D97-AF65-F5344CB8AC3E}">
        <p14:creationId xmlns:p14="http://schemas.microsoft.com/office/powerpoint/2010/main" val="211862849"/>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Ingress Rule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7386" y="1212849"/>
            <a:ext cx="4219581" cy="520155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5606" y="1341210"/>
            <a:ext cx="4803553" cy="4944834"/>
          </a:xfrm>
          <a:prstGeom prst="rect">
            <a:avLst/>
          </a:prstGeom>
        </p:spPr>
      </p:pic>
      <p:cxnSp>
        <p:nvCxnSpPr>
          <p:cNvPr id="7" name="Straight Arrow Connector 6"/>
          <p:cNvCxnSpPr>
            <a:stCxn id="4" idx="3"/>
            <a:endCxn id="5" idx="1"/>
          </p:cNvCxnSpPr>
          <p:nvPr/>
        </p:nvCxnSpPr>
        <p:spPr>
          <a:xfrm flipV="1">
            <a:off x="5436967" y="3813627"/>
            <a:ext cx="1288639" cy="1"/>
          </a:xfrm>
          <a:prstGeom prst="straightConnector1">
            <a:avLst/>
          </a:prstGeom>
          <a:ln w="38100">
            <a:solidFill>
              <a:srgbClr val="D83B01"/>
            </a:solidFill>
            <a:headEnd type="none"/>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3412566"/>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5481" y="2125663"/>
            <a:ext cx="11885514" cy="2221914"/>
          </a:xfrm>
        </p:spPr>
        <p:txBody>
          <a:bodyPr/>
          <a:lstStyle/>
          <a:p>
            <a:pPr defTabSz="932634" eaLnBrk="1" hangingPunct="1"/>
            <a:r>
              <a:rPr lang="en-US" spc="-101" dirty="0">
                <a:solidFill>
                  <a:schemeClr val="bg2"/>
                </a:solidFill>
                <a:ea typeface="+mn-ea"/>
              </a:rPr>
              <a:t>DevOps &amp;</a:t>
            </a:r>
            <a:br>
              <a:rPr lang="en-US" spc="-101" dirty="0">
                <a:solidFill>
                  <a:schemeClr val="bg2"/>
                </a:solidFill>
                <a:ea typeface="+mn-ea"/>
              </a:rPr>
            </a:br>
            <a:r>
              <a:rPr lang="en-US" spc="-101" dirty="0">
                <a:solidFill>
                  <a:schemeClr val="bg2"/>
                </a:solidFill>
                <a:ea typeface="+mn-ea"/>
              </a:rPr>
              <a:t>CI / CD</a:t>
            </a:r>
          </a:p>
        </p:txBody>
      </p:sp>
    </p:spTree>
    <p:extLst>
      <p:ext uri="{BB962C8B-B14F-4D97-AF65-F5344CB8AC3E}">
        <p14:creationId xmlns:p14="http://schemas.microsoft.com/office/powerpoint/2010/main" val="206142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Developers: Test, Build, Code, Plan</a:t>
            </a:r>
          </a:p>
          <a:p>
            <a:r>
              <a:rPr lang="en-US" sz="3672" dirty="0"/>
              <a:t>Operations: Monitor, Release, Deploy, Operate</a:t>
            </a:r>
          </a:p>
          <a:p>
            <a:r>
              <a:rPr lang="en-US" sz="3672" dirty="0"/>
              <a:t>DevOps Features</a:t>
            </a:r>
          </a:p>
          <a:p>
            <a:pPr lvl="1"/>
            <a:r>
              <a:rPr lang="en-US" sz="2040" dirty="0"/>
              <a:t>Speed of application delivery/updates</a:t>
            </a:r>
          </a:p>
          <a:p>
            <a:pPr lvl="1"/>
            <a:r>
              <a:rPr lang="en-US" sz="2040" dirty="0"/>
              <a:t>Faster time to value</a:t>
            </a:r>
          </a:p>
          <a:p>
            <a:pPr lvl="1"/>
            <a:r>
              <a:rPr lang="en-US" sz="2040" dirty="0"/>
              <a:t>Repeatable/consistent</a:t>
            </a:r>
          </a:p>
          <a:p>
            <a:pPr lvl="1"/>
            <a:r>
              <a:rPr lang="en-US" sz="2040" dirty="0"/>
              <a:t>Automated testing</a:t>
            </a:r>
          </a:p>
          <a:p>
            <a:pPr lvl="1"/>
            <a:r>
              <a:rPr lang="en-US" sz="2040" dirty="0"/>
              <a:t>Traceability of process</a:t>
            </a:r>
          </a:p>
          <a:p>
            <a:pPr lvl="1"/>
            <a:r>
              <a:rPr lang="en-US" sz="2040" dirty="0"/>
              <a:t>Applying developer patterns to infrastructure</a:t>
            </a:r>
          </a:p>
          <a:p>
            <a:pPr lvl="2"/>
            <a:r>
              <a:rPr lang="en-US" sz="1836" dirty="0"/>
              <a:t>Infrastructure as code</a:t>
            </a:r>
          </a:p>
          <a:p>
            <a:pPr lvl="2"/>
            <a:r>
              <a:rPr lang="en-US" sz="1836" dirty="0"/>
              <a:t>Ops teams embracing source control</a:t>
            </a:r>
          </a:p>
          <a:p>
            <a:pPr lvl="1"/>
            <a:r>
              <a:rPr lang="en-US" sz="2236" dirty="0"/>
              <a:t>Centralized monitoring, logging, debugging</a:t>
            </a:r>
          </a:p>
          <a:p>
            <a:r>
              <a:rPr lang="en-US" sz="3672" dirty="0"/>
              <a:t>CI / CD </a:t>
            </a:r>
            <a:r>
              <a:rPr lang="mr-IN" sz="3672" dirty="0"/>
              <a:t>–</a:t>
            </a:r>
            <a:r>
              <a:rPr lang="en-US" sz="3672" dirty="0"/>
              <a:t> key aspect of quality DevOps</a:t>
            </a:r>
          </a:p>
        </p:txBody>
      </p:sp>
      <p:sp>
        <p:nvSpPr>
          <p:cNvPr id="2" name="Title 1"/>
          <p:cNvSpPr>
            <a:spLocks noGrp="1"/>
          </p:cNvSpPr>
          <p:nvPr>
            <p:ph type="title"/>
          </p:nvPr>
        </p:nvSpPr>
        <p:spPr/>
        <p:txBody>
          <a:bodyPr/>
          <a:lstStyle/>
          <a:p>
            <a:r>
              <a:rPr lang="en-US" sz="4399" spc="-70" dirty="0">
                <a:solidFill>
                  <a:srgbClr val="0078D7"/>
                </a:solidFill>
              </a:rPr>
              <a:t>DevOps Practices Arrive</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648596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solidFill>
                  <a:srgbClr val="0078D7"/>
                </a:solidFill>
              </a:rPr>
              <a:t>DevOps – Why you care</a:t>
            </a:r>
          </a:p>
        </p:txBody>
      </p:sp>
      <p:pic>
        <p:nvPicPr>
          <p:cNvPr id="3" name="Picture 2"/>
          <p:cNvPicPr>
            <a:picLocks noChangeAspect="1"/>
          </p:cNvPicPr>
          <p:nvPr/>
        </p:nvPicPr>
        <p:blipFill>
          <a:blip r:embed="rId3"/>
          <a:stretch>
            <a:fillRect/>
          </a:stretch>
        </p:blipFill>
        <p:spPr>
          <a:xfrm>
            <a:off x="580237" y="1213174"/>
            <a:ext cx="4901424" cy="5255914"/>
          </a:xfrm>
          <a:prstGeom prst="rect">
            <a:avLst/>
          </a:prstGeom>
        </p:spPr>
      </p:pic>
      <p:sp>
        <p:nvSpPr>
          <p:cNvPr id="12" name="TextBox 11"/>
          <p:cNvSpPr txBox="1"/>
          <p:nvPr/>
        </p:nvSpPr>
        <p:spPr>
          <a:xfrm>
            <a:off x="5817934" y="14389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Deploy 200 times more frequently</a:t>
            </a:r>
          </a:p>
        </p:txBody>
      </p:sp>
      <p:sp>
        <p:nvSpPr>
          <p:cNvPr id="13" name="TextBox 12"/>
          <p:cNvSpPr txBox="1"/>
          <p:nvPr/>
        </p:nvSpPr>
        <p:spPr>
          <a:xfrm>
            <a:off x="5817934" y="23484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Go from code check-in to production 2,555 times faster</a:t>
            </a:r>
          </a:p>
        </p:txBody>
      </p:sp>
      <p:sp>
        <p:nvSpPr>
          <p:cNvPr id="20" name="TextBox 19"/>
          <p:cNvSpPr txBox="1"/>
          <p:nvPr/>
        </p:nvSpPr>
        <p:spPr>
          <a:xfrm>
            <a:off x="5817934" y="3257961"/>
            <a:ext cx="6123411" cy="405993"/>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Recover from failure 24 times faster</a:t>
            </a:r>
          </a:p>
        </p:txBody>
      </p:sp>
      <p:sp>
        <p:nvSpPr>
          <p:cNvPr id="21" name="TextBox 20"/>
          <p:cNvSpPr txBox="1"/>
          <p:nvPr/>
        </p:nvSpPr>
        <p:spPr>
          <a:xfrm>
            <a:off x="5817934" y="39769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50% less time remediating security challenges</a:t>
            </a:r>
          </a:p>
        </p:txBody>
      </p:sp>
      <p:sp>
        <p:nvSpPr>
          <p:cNvPr id="22" name="TextBox 21"/>
          <p:cNvSpPr txBox="1"/>
          <p:nvPr/>
        </p:nvSpPr>
        <p:spPr>
          <a:xfrm>
            <a:off x="5817934" y="48864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22% less time on unplanned work</a:t>
            </a:r>
            <a:endParaRPr lang="en-US" sz="2745" kern="0" err="1">
              <a:solidFill>
                <a:srgbClr val="353535"/>
              </a:solidFill>
              <a:latin typeface="Segoe UI Light" panose="020B0502040204020203" pitchFamily="34" charset="0"/>
            </a:endParaRPr>
          </a:p>
        </p:txBody>
      </p:sp>
      <p:sp>
        <p:nvSpPr>
          <p:cNvPr id="23" name="TextBox 22"/>
          <p:cNvSpPr txBox="1"/>
          <p:nvPr/>
        </p:nvSpPr>
        <p:spPr>
          <a:xfrm>
            <a:off x="5817934" y="5795965"/>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2.2 times more likely to believe their places a great place to work</a:t>
            </a:r>
            <a:endParaRPr lang="en-US" sz="2745" kern="0" err="1">
              <a:solidFill>
                <a:srgbClr val="353535"/>
              </a:solidFill>
              <a:latin typeface="Segoe UI Light" panose="020B0502040204020203" pitchFamily="34" charset="0"/>
            </a:endParaRPr>
          </a:p>
        </p:txBody>
      </p:sp>
      <p:sp>
        <p:nvSpPr>
          <p:cNvPr id="24" name="TextBox 23"/>
          <p:cNvSpPr txBox="1"/>
          <p:nvPr/>
        </p:nvSpPr>
        <p:spPr>
          <a:xfrm>
            <a:off x="6599183" y="6392452"/>
            <a:ext cx="6046080" cy="746915"/>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1176" i="1" kern="0" dirty="0">
                <a:solidFill>
                  <a:srgbClr val="505050">
                    <a:lumMod val="50000"/>
                  </a:srgbClr>
                </a:solidFill>
                <a:latin typeface="Segoe UI Light" panose="020B0502040204020203" pitchFamily="34" charset="0"/>
              </a:rPr>
              <a:t>Source: https://</a:t>
            </a:r>
            <a:r>
              <a:rPr lang="en-US" sz="1176" i="1" kern="0" dirty="0" err="1">
                <a:solidFill>
                  <a:srgbClr val="505050">
                    <a:lumMod val="50000"/>
                  </a:srgbClr>
                </a:solidFill>
                <a:latin typeface="Segoe UI Light" panose="020B0502040204020203" pitchFamily="34" charset="0"/>
              </a:rPr>
              <a:t>puppet.com</a:t>
            </a:r>
            <a:r>
              <a:rPr lang="en-US" sz="1176" i="1" kern="0" dirty="0">
                <a:solidFill>
                  <a:srgbClr val="505050">
                    <a:lumMod val="50000"/>
                  </a:srgbClr>
                </a:solidFill>
                <a:latin typeface="Segoe UI Light" panose="020B0502040204020203" pitchFamily="34" charset="0"/>
              </a:rPr>
              <a:t>/resources/white-paper/2016-state-of-devops-report  </a:t>
            </a:r>
          </a:p>
        </p:txBody>
      </p:sp>
    </p:spTree>
    <p:extLst>
      <p:ext uri="{BB962C8B-B14F-4D97-AF65-F5344CB8AC3E}">
        <p14:creationId xmlns:p14="http://schemas.microsoft.com/office/powerpoint/2010/main" val="511026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Jenkins</a:t>
            </a:r>
          </a:p>
          <a:p>
            <a:r>
              <a:rPr lang="en-US" sz="3672" dirty="0"/>
              <a:t>Visual Studio Team Services</a:t>
            </a:r>
          </a:p>
          <a:p>
            <a:r>
              <a:rPr lang="en-US" sz="3672" dirty="0"/>
              <a:t>Spinnaker and Netflix OSS</a:t>
            </a:r>
          </a:p>
          <a:p>
            <a:r>
              <a:rPr lang="en-US" sz="3672" dirty="0"/>
              <a:t>Travis</a:t>
            </a:r>
          </a:p>
          <a:p>
            <a:r>
              <a:rPr lang="en-US" sz="3672" dirty="0"/>
              <a:t>TeamCity </a:t>
            </a:r>
          </a:p>
          <a:p>
            <a:r>
              <a:rPr lang="en-US" sz="3672" dirty="0" err="1"/>
              <a:t>CircleCI</a:t>
            </a:r>
            <a:endParaRPr lang="en-US" sz="3672" dirty="0"/>
          </a:p>
          <a:p>
            <a:r>
              <a:rPr lang="en-US" sz="3672" dirty="0"/>
              <a:t>Additional utilities: code quality scanning, security, collaboration, etc.</a:t>
            </a:r>
          </a:p>
        </p:txBody>
      </p:sp>
      <p:sp>
        <p:nvSpPr>
          <p:cNvPr id="2" name="Title 1"/>
          <p:cNvSpPr>
            <a:spLocks noGrp="1"/>
          </p:cNvSpPr>
          <p:nvPr>
            <p:ph type="title"/>
          </p:nvPr>
        </p:nvSpPr>
        <p:spPr/>
        <p:txBody>
          <a:bodyPr/>
          <a:lstStyle/>
          <a:p>
            <a:r>
              <a:rPr lang="en-US" sz="4399" spc="-70" dirty="0">
                <a:solidFill>
                  <a:srgbClr val="0078D7"/>
                </a:solidFill>
              </a:rPr>
              <a:t>Common Toolsets</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730689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 By End of Day</a:t>
            </a:r>
            <a:endParaRPr lang="en-US" dirty="0"/>
          </a:p>
        </p:txBody>
      </p:sp>
      <p:sp>
        <p:nvSpPr>
          <p:cNvPr id="3" name="Text Placeholder 2"/>
          <p:cNvSpPr>
            <a:spLocks noGrp="1"/>
          </p:cNvSpPr>
          <p:nvPr>
            <p:ph type="body" sz="quarter" idx="10"/>
          </p:nvPr>
        </p:nvSpPr>
        <p:spPr>
          <a:xfrm>
            <a:off x="274702" y="1211287"/>
            <a:ext cx="11888787" cy="5115246"/>
          </a:xfrm>
        </p:spPr>
        <p:txBody>
          <a:bodyPr/>
          <a:lstStyle/>
          <a:p>
            <a:r>
              <a:rPr lang="en-US" dirty="0" smtClean="0"/>
              <a:t>You have hands-on exposure deploying a micro-service based application to K8S</a:t>
            </a:r>
          </a:p>
          <a:p>
            <a:r>
              <a:rPr lang="en-US" dirty="0" smtClean="0"/>
              <a:t>You have a base understanding of K8S architecture</a:t>
            </a:r>
          </a:p>
          <a:p>
            <a:r>
              <a:rPr lang="en-US" dirty="0" smtClean="0"/>
              <a:t>You have a base understanding of core K8S concepts and resources</a:t>
            </a:r>
          </a:p>
          <a:p>
            <a:r>
              <a:rPr lang="en-US" dirty="0" smtClean="0"/>
              <a:t>You have a base understanding of K8S tooling</a:t>
            </a:r>
          </a:p>
          <a:p>
            <a:r>
              <a:rPr lang="en-US" dirty="0" smtClean="0"/>
              <a:t>You are excited about K8S and how it can change how you build enterprise solutions using open-source technologies on Azure!!</a:t>
            </a:r>
            <a:endParaRPr lang="en-US" dirty="0"/>
          </a:p>
        </p:txBody>
      </p:sp>
    </p:spTree>
    <p:extLst>
      <p:ext uri="{BB962C8B-B14F-4D97-AF65-F5344CB8AC3E}">
        <p14:creationId xmlns:p14="http://schemas.microsoft.com/office/powerpoint/2010/main" val="1679402121"/>
      </p:ext>
    </p:extLst>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994" y="529512"/>
            <a:ext cx="11885514" cy="2052668"/>
          </a:xfrm>
        </p:spPr>
        <p:txBody>
          <a:bodyPr/>
          <a:lstStyle/>
          <a:p>
            <a:r>
              <a:rPr lang="en-US" sz="6599" spc="-70" smtClean="0">
                <a:solidFill>
                  <a:srgbClr val="0078D7"/>
                </a:solidFill>
              </a:rPr>
              <a:t>Helm</a:t>
            </a:r>
            <a:r>
              <a:rPr lang="en-US" sz="6599" spc="-70" dirty="0">
                <a:solidFill>
                  <a:srgbClr val="0078D7"/>
                </a:solidFill>
              </a:rPr>
              <a:t>: </a:t>
            </a:r>
            <a:r>
              <a:rPr lang="en-US" sz="6599" spc="-70" dirty="0">
                <a:solidFill>
                  <a:schemeClr val="tx2">
                    <a:lumMod val="50000"/>
                  </a:schemeClr>
                </a:solidFill>
              </a:rPr>
              <a:t/>
            </a:r>
            <a:br>
              <a:rPr lang="en-US" sz="6599" spc="-70" dirty="0">
                <a:solidFill>
                  <a:schemeClr val="tx2">
                    <a:lumMod val="50000"/>
                  </a:schemeClr>
                </a:solidFill>
              </a:rPr>
            </a:br>
            <a:r>
              <a:rPr lang="en-US" sz="6599" spc="-70" dirty="0">
                <a:solidFill>
                  <a:schemeClr val="tx2">
                    <a:lumMod val="50000"/>
                  </a:schemeClr>
                </a:solidFill>
              </a:rPr>
              <a:t>Kubernetes Package Manager</a:t>
            </a:r>
          </a:p>
        </p:txBody>
      </p:sp>
      <p:pic>
        <p:nvPicPr>
          <p:cNvPr id="7" name="Picture 6"/>
          <p:cNvPicPr>
            <a:picLocks noChangeAspect="1"/>
          </p:cNvPicPr>
          <p:nvPr/>
        </p:nvPicPr>
        <p:blipFill>
          <a:blip r:embed="rId3"/>
          <a:stretch>
            <a:fillRect/>
          </a:stretch>
        </p:blipFill>
        <p:spPr>
          <a:xfrm>
            <a:off x="3990611" y="3120625"/>
            <a:ext cx="4215141" cy="3332596"/>
          </a:xfrm>
          <a:prstGeom prst="rect">
            <a:avLst/>
          </a:prstGeom>
        </p:spPr>
      </p:pic>
    </p:spTree>
    <p:extLst>
      <p:ext uri="{BB962C8B-B14F-4D97-AF65-F5344CB8AC3E}">
        <p14:creationId xmlns:p14="http://schemas.microsoft.com/office/powerpoint/2010/main" val="286371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332520" y="287479"/>
            <a:ext cx="11586964" cy="778801"/>
          </a:xfrm>
          <a:prstGeom prst="rect">
            <a:avLst/>
          </a:prstGeom>
        </p:spPr>
        <p:txBody>
          <a:bodyPr vert="horz" wrap="square" lIns="124327" tIns="124327" rIns="124327" bIns="124327" rtlCol="0" anchor="t" anchorCtr="0">
            <a:noAutofit/>
          </a:bodyPr>
          <a:lstStyle/>
          <a:p>
            <a:pPr>
              <a:spcBef>
                <a:spcPct val="0"/>
              </a:spcBef>
            </a:pPr>
            <a:r>
              <a:rPr lang="en-US" dirty="0">
                <a:solidFill>
                  <a:srgbClr val="0078D7"/>
                </a:solidFill>
              </a:rPr>
              <a:t>Birth of Helm</a:t>
            </a:r>
            <a:endParaRPr lang="en" dirty="0">
              <a:solidFill>
                <a:srgbClr val="0078D7"/>
              </a:solidFill>
            </a:endParaRPr>
          </a:p>
        </p:txBody>
      </p:sp>
      <p:sp>
        <p:nvSpPr>
          <p:cNvPr id="217" name="Shape 217"/>
          <p:cNvSpPr txBox="1">
            <a:spLocks noGrp="1"/>
          </p:cNvSpPr>
          <p:nvPr>
            <p:ph type="body" idx="1"/>
          </p:nvPr>
        </p:nvSpPr>
        <p:spPr>
          <a:xfrm>
            <a:off x="445251" y="1341758"/>
            <a:ext cx="11586964" cy="4645882"/>
          </a:xfrm>
          <a:prstGeom prst="rect">
            <a:avLst/>
          </a:prstGeom>
        </p:spPr>
        <p:txBody>
          <a:bodyPr vert="horz" wrap="square" lIns="124327" tIns="124327" rIns="124327" bIns="124327" numCol="1" anchor="t" anchorCtr="0" compatLnSpc="1">
            <a:prstTxWarp prst="textNoShape">
              <a:avLst/>
            </a:prstTxWarp>
            <a:noAutofit/>
          </a:bodyPr>
          <a:lstStyle/>
          <a:p>
            <a:pPr marL="155429" indent="0">
              <a:lnSpc>
                <a:spcPct val="115000"/>
              </a:lnSpc>
              <a:spcAft>
                <a:spcPts val="0"/>
              </a:spcAft>
              <a:buClr>
                <a:schemeClr val="dk1"/>
              </a:buClr>
              <a:buSzPct val="100000"/>
              <a:buNone/>
            </a:pPr>
            <a:r>
              <a:rPr lang="en" dirty="0">
                <a:solidFill>
                  <a:schemeClr val="tx2">
                    <a:lumMod val="50000"/>
                  </a:schemeClr>
                </a:solidFill>
              </a:rPr>
              <a:t>On October 15th, 2015</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US" dirty="0">
                <a:solidFill>
                  <a:schemeClr val="tx2">
                    <a:lumMod val="50000"/>
                  </a:schemeClr>
                </a:solidFill>
              </a:rPr>
              <a:t>H</a:t>
            </a:r>
            <a:r>
              <a:rPr lang="en" dirty="0" err="1">
                <a:solidFill>
                  <a:schemeClr val="tx2">
                    <a:lumMod val="50000"/>
                  </a:schemeClr>
                </a:solidFill>
              </a:rPr>
              <a:t>ackathon</a:t>
            </a:r>
            <a:r>
              <a:rPr lang="en" dirty="0">
                <a:solidFill>
                  <a:schemeClr val="tx2">
                    <a:lumMod val="50000"/>
                  </a:schemeClr>
                </a:solidFill>
              </a:rPr>
              <a:t> project at company offsite</a:t>
            </a:r>
          </a:p>
          <a:p>
            <a:pPr marL="777144" lvl="1" indent="0">
              <a:lnSpc>
                <a:spcPct val="115000"/>
              </a:lnSpc>
              <a:spcAft>
                <a:spcPts val="0"/>
              </a:spcAft>
              <a:buClr>
                <a:schemeClr val="dk1"/>
              </a:buClr>
              <a:buSzPct val="100000"/>
              <a:buNone/>
            </a:pPr>
            <a:r>
              <a:rPr lang="en" sz="2448" dirty="0">
                <a:solidFill>
                  <a:schemeClr val="tx2">
                    <a:lumMod val="50000"/>
                  </a:schemeClr>
                </a:solidFill>
              </a:rPr>
              <a:t>Could we take the ideas behind </a:t>
            </a:r>
            <a:r>
              <a:rPr lang="en" sz="2448" dirty="0" err="1">
                <a:solidFill>
                  <a:schemeClr val="tx2">
                    <a:lumMod val="50000"/>
                  </a:schemeClr>
                </a:solidFill>
              </a:rPr>
              <a:t>npm</a:t>
            </a:r>
            <a:r>
              <a:rPr lang="en-US" sz="2448" dirty="0">
                <a:solidFill>
                  <a:schemeClr val="tx2">
                    <a:lumMod val="50000"/>
                  </a:schemeClr>
                </a:solidFill>
              </a:rPr>
              <a:t> and Homebrew </a:t>
            </a:r>
            <a:r>
              <a:rPr lang="en" sz="2448" dirty="0">
                <a:solidFill>
                  <a:schemeClr val="tx2">
                    <a:lumMod val="50000"/>
                  </a:schemeClr>
                </a:solidFill>
              </a:rPr>
              <a:t>and build something for deploying apps into Kubernetes?</a:t>
            </a:r>
            <a:endParaRPr lang="en" sz="3247" dirty="0">
              <a:solidFill>
                <a:schemeClr val="tx2">
                  <a:lumMod val="50000"/>
                </a:schemeClr>
              </a:solidFill>
            </a:endParaRPr>
          </a:p>
          <a:p>
            <a:pPr marL="155429" indent="0">
              <a:lnSpc>
                <a:spcPct val="115000"/>
              </a:lnSpc>
              <a:buClr>
                <a:schemeClr val="dk1"/>
              </a:buClr>
              <a:buSzPct val="100000"/>
              <a:buNone/>
            </a:pPr>
            <a:r>
              <a:rPr lang="en" dirty="0">
                <a:solidFill>
                  <a:schemeClr val="tx2">
                    <a:lumMod val="50000"/>
                  </a:schemeClr>
                </a:solidFill>
              </a:rPr>
              <a:t>Installation tool for </a:t>
            </a:r>
            <a:r>
              <a:rPr lang="en" dirty="0" err="1">
                <a:solidFill>
                  <a:schemeClr val="tx2">
                    <a:lumMod val="50000"/>
                  </a:schemeClr>
                </a:solidFill>
              </a:rPr>
              <a:t>Deis</a:t>
            </a:r>
            <a:r>
              <a:rPr lang="en" dirty="0">
                <a:solidFill>
                  <a:schemeClr val="tx2">
                    <a:lumMod val="50000"/>
                  </a:schemeClr>
                </a:solidFill>
              </a:rPr>
              <a:t> Workflow</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 dirty="0">
                <a:solidFill>
                  <a:schemeClr val="tx2">
                    <a:lumMod val="50000"/>
                  </a:schemeClr>
                </a:solidFill>
              </a:rPr>
              <a:t>Announced at the first </a:t>
            </a:r>
            <a:r>
              <a:rPr lang="en" dirty="0" err="1">
                <a:solidFill>
                  <a:schemeClr val="tx2">
                    <a:lumMod val="50000"/>
                  </a:schemeClr>
                </a:solidFill>
              </a:rPr>
              <a:t>KubeCon</a:t>
            </a:r>
            <a:r>
              <a:rPr lang="en" dirty="0">
                <a:solidFill>
                  <a:schemeClr val="tx2">
                    <a:lumMod val="50000"/>
                  </a:schemeClr>
                </a:solidFill>
              </a:rPr>
              <a:t> in San Francisco 2015</a:t>
            </a:r>
            <a:endParaRPr lang="en-US" dirty="0">
              <a:solidFill>
                <a:schemeClr val="tx2">
                  <a:lumMod val="50000"/>
                </a:schemeClr>
              </a:solidFill>
            </a:endParaRPr>
          </a:p>
        </p:txBody>
      </p:sp>
    </p:spTree>
    <p:extLst>
      <p:ext uri="{BB962C8B-B14F-4D97-AF65-F5344CB8AC3E}">
        <p14:creationId xmlns:p14="http://schemas.microsoft.com/office/powerpoint/2010/main" val="151996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Helm Charts</a:t>
            </a:r>
          </a:p>
        </p:txBody>
      </p:sp>
      <p:sp>
        <p:nvSpPr>
          <p:cNvPr id="3" name="Text Placeholder 2"/>
          <p:cNvSpPr>
            <a:spLocks noGrp="1"/>
          </p:cNvSpPr>
          <p:nvPr>
            <p:ph type="body" sz="quarter" idx="10"/>
          </p:nvPr>
        </p:nvSpPr>
        <p:spPr>
          <a:xfrm>
            <a:off x="368091" y="1091526"/>
            <a:ext cx="11702660" cy="5559233"/>
          </a:xfrm>
        </p:spPr>
        <p:txBody>
          <a:bodyPr/>
          <a:lstStyle/>
          <a:p>
            <a:r>
              <a:rPr lang="en-US" sz="2000" dirty="0">
                <a:solidFill>
                  <a:schemeClr val="tx2">
                    <a:lumMod val="50000"/>
                  </a:schemeClr>
                </a:solidFill>
              </a:rPr>
              <a:t>Application definition</a:t>
            </a:r>
          </a:p>
          <a:p>
            <a:endParaRPr lang="en-US" sz="2000" dirty="0">
              <a:solidFill>
                <a:schemeClr val="tx2">
                  <a:lumMod val="50000"/>
                </a:schemeClr>
              </a:solidFill>
            </a:endParaRPr>
          </a:p>
          <a:p>
            <a:r>
              <a:rPr lang="en-US" sz="2000" dirty="0">
                <a:solidFill>
                  <a:schemeClr val="tx2">
                    <a:lumMod val="50000"/>
                  </a:schemeClr>
                </a:solidFill>
              </a:rPr>
              <a:t>Consists of: </a:t>
            </a:r>
          </a:p>
          <a:p>
            <a:pPr marL="457112" indent="-457112">
              <a:buFont typeface="Arial" charset="0"/>
              <a:buChar char="•"/>
            </a:pPr>
            <a:r>
              <a:rPr lang="en-US" sz="2000" dirty="0">
                <a:solidFill>
                  <a:schemeClr val="tx2">
                    <a:lumMod val="50000"/>
                  </a:schemeClr>
                </a:solidFill>
              </a:rPr>
              <a:t>Metadata</a:t>
            </a:r>
          </a:p>
          <a:p>
            <a:pPr marL="457112" indent="-457112">
              <a:buFont typeface="Arial" charset="0"/>
              <a:buChar char="•"/>
            </a:pPr>
            <a:r>
              <a:rPr lang="en-US" sz="2000" dirty="0">
                <a:solidFill>
                  <a:schemeClr val="tx2">
                    <a:lumMod val="50000"/>
                  </a:schemeClr>
                </a:solidFill>
              </a:rPr>
              <a:t>Kubernetes resource definitions</a:t>
            </a:r>
          </a:p>
          <a:p>
            <a:pPr marL="457112" indent="-457112">
              <a:buFont typeface="Arial" charset="0"/>
              <a:buChar char="•"/>
            </a:pPr>
            <a:r>
              <a:rPr lang="en-US" sz="2000" dirty="0">
                <a:solidFill>
                  <a:schemeClr val="tx2">
                    <a:lumMod val="50000"/>
                  </a:schemeClr>
                </a:solidFill>
              </a:rPr>
              <a:t>Configuration</a:t>
            </a:r>
          </a:p>
          <a:p>
            <a:pPr marL="457112" indent="-457112">
              <a:buFont typeface="Arial" charset="0"/>
              <a:buChar char="•"/>
            </a:pPr>
            <a:r>
              <a:rPr lang="en-US" sz="2000" dirty="0">
                <a:solidFill>
                  <a:schemeClr val="tx2">
                    <a:lumMod val="50000"/>
                  </a:schemeClr>
                </a:solidFill>
              </a:rPr>
              <a:t>Documentation</a:t>
            </a:r>
          </a:p>
          <a:p>
            <a:endParaRPr lang="en-US" sz="2000" dirty="0">
              <a:solidFill>
                <a:schemeClr val="tx2">
                  <a:lumMod val="50000"/>
                </a:schemeClr>
              </a:solidFill>
            </a:endParaRPr>
          </a:p>
          <a:p>
            <a:r>
              <a:rPr lang="en-US" sz="2000" dirty="0">
                <a:solidFill>
                  <a:schemeClr val="tx2">
                    <a:lumMod val="50000"/>
                  </a:schemeClr>
                </a:solidFill>
              </a:rPr>
              <a:t>Stored in chart repository</a:t>
            </a:r>
          </a:p>
          <a:p>
            <a:pPr marL="457112" indent="-457112">
              <a:buFont typeface="Arial" charset="0"/>
              <a:buChar char="•"/>
            </a:pPr>
            <a:r>
              <a:rPr lang="en-US" sz="2000" dirty="0">
                <a:solidFill>
                  <a:schemeClr val="tx2">
                    <a:lumMod val="50000"/>
                  </a:schemeClr>
                </a:solidFill>
              </a:rPr>
              <a:t>Any HTTP server that can house YAML/tar files (Azure, GitHub pages, etc.)</a:t>
            </a:r>
          </a:p>
          <a:p>
            <a:pPr marL="457112" indent="-457112">
              <a:buFont typeface="Arial" charset="0"/>
              <a:buChar char="•"/>
            </a:pPr>
            <a:r>
              <a:rPr lang="en-US" sz="2000" dirty="0">
                <a:solidFill>
                  <a:schemeClr val="tx2">
                    <a:lumMod val="50000"/>
                  </a:schemeClr>
                </a:solidFill>
              </a:rPr>
              <a:t>Public repo with community supported charts (</a:t>
            </a:r>
            <a:r>
              <a:rPr lang="en-US" sz="2000" dirty="0" err="1">
                <a:solidFill>
                  <a:schemeClr val="tx2">
                    <a:lumMod val="50000"/>
                  </a:schemeClr>
                </a:solidFill>
              </a:rPr>
              <a:t>eg</a:t>
            </a:r>
            <a:r>
              <a:rPr lang="en-US" sz="2000" dirty="0">
                <a:solidFill>
                  <a:schemeClr val="tx2">
                    <a:lumMod val="50000"/>
                  </a:schemeClr>
                </a:solidFill>
              </a:rPr>
              <a:t> </a:t>
            </a:r>
            <a:r>
              <a:rPr lang="mr-IN" sz="2000" dirty="0">
                <a:solidFill>
                  <a:schemeClr val="tx2">
                    <a:lumMod val="50000"/>
                  </a:schemeClr>
                </a:solidFill>
              </a:rPr>
              <a:t>–</a:t>
            </a:r>
            <a:r>
              <a:rPr lang="en-US" sz="2000" dirty="0">
                <a:solidFill>
                  <a:schemeClr val="tx2">
                    <a:lumMod val="50000"/>
                  </a:schemeClr>
                </a:solidFill>
              </a:rPr>
              <a:t> Jenkins, Mongo, etc.)</a:t>
            </a:r>
            <a:br>
              <a:rPr lang="en-US" sz="2000" dirty="0">
                <a:solidFill>
                  <a:schemeClr val="tx2">
                    <a:lumMod val="50000"/>
                  </a:schemeClr>
                </a:solidFill>
              </a:rPr>
            </a:br>
            <a:endParaRPr lang="en-US" sz="2000" dirty="0">
              <a:solidFill>
                <a:schemeClr val="tx2">
                  <a:lumMod val="50000"/>
                </a:schemeClr>
              </a:solidFill>
            </a:endParaRPr>
          </a:p>
          <a:p>
            <a:r>
              <a:rPr lang="en-US" sz="2000" dirty="0">
                <a:solidFill>
                  <a:schemeClr val="tx2">
                    <a:lumMod val="50000"/>
                  </a:schemeClr>
                </a:solidFill>
              </a:rPr>
              <a:t>Helm (CLI) + Tiller </a:t>
            </a:r>
            <a:r>
              <a:rPr lang="en-US" sz="2000">
                <a:solidFill>
                  <a:schemeClr val="tx2">
                    <a:lumMod val="50000"/>
                  </a:schemeClr>
                </a:solidFill>
              </a:rPr>
              <a:t>(</a:t>
            </a:r>
            <a:r>
              <a:rPr lang="en-US" sz="2000" smtClean="0">
                <a:solidFill>
                  <a:schemeClr val="tx2">
                    <a:lumMod val="50000"/>
                  </a:schemeClr>
                </a:solidFill>
              </a:rPr>
              <a:t>server </a:t>
            </a:r>
            <a:r>
              <a:rPr lang="en-US" sz="2000" dirty="0">
                <a:solidFill>
                  <a:schemeClr val="tx2">
                    <a:lumMod val="50000"/>
                  </a:schemeClr>
                </a:solidFill>
              </a:rPr>
              <a:t>side)</a:t>
            </a:r>
          </a:p>
          <a:p>
            <a:endParaRPr lang="en-US" sz="2000" dirty="0">
              <a:solidFill>
                <a:schemeClr val="tx2">
                  <a:lumMod val="50000"/>
                </a:schemeClr>
              </a:solidFill>
            </a:endParaRPr>
          </a:p>
          <a:p>
            <a:r>
              <a:rPr lang="en-US" sz="2000" dirty="0">
                <a:solidFill>
                  <a:schemeClr val="tx2">
                    <a:lumMod val="50000"/>
                  </a:schemeClr>
                </a:solidFill>
              </a:rPr>
              <a:t>Release:  Instance of chart + values -&gt; Kubernetes</a:t>
            </a:r>
          </a:p>
        </p:txBody>
      </p:sp>
    </p:spTree>
    <p:extLst>
      <p:ext uri="{BB962C8B-B14F-4D97-AF65-F5344CB8AC3E}">
        <p14:creationId xmlns:p14="http://schemas.microsoft.com/office/powerpoint/2010/main" val="112546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146" y="258642"/>
            <a:ext cx="9375361" cy="6258389"/>
          </a:xfrm>
          <a:prstGeom prst="rect">
            <a:avLst/>
          </a:prstGeom>
        </p:spPr>
      </p:pic>
    </p:spTree>
    <p:extLst>
      <p:ext uri="{BB962C8B-B14F-4D97-AF65-F5344CB8AC3E}">
        <p14:creationId xmlns:p14="http://schemas.microsoft.com/office/powerpoint/2010/main" val="558134933"/>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37" name="Shape 337"/>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Charts </a:t>
            </a:r>
            <a:r>
              <a:rPr lang="en-US" dirty="0">
                <a:solidFill>
                  <a:schemeClr val="dk1"/>
                </a:solidFill>
              </a:rPr>
              <a:t>have structure</a:t>
            </a:r>
          </a:p>
          <a:p>
            <a:pPr marL="850289" lvl="1" indent="-466287">
              <a:lnSpc>
                <a:spcPct val="115000"/>
              </a:lnSpc>
              <a:buClr>
                <a:schemeClr val="dk1"/>
              </a:buClr>
              <a:buSzPct val="100000"/>
            </a:pPr>
            <a:r>
              <a:rPr lang="en-US" sz="2720" dirty="0">
                <a:solidFill>
                  <a:schemeClr val="dk1"/>
                </a:solidFill>
              </a:rPr>
              <a:t>Set of conventions, including file and directory names</a:t>
            </a:r>
          </a:p>
          <a:p>
            <a:pPr marL="850289" lvl="1" indent="-466287">
              <a:lnSpc>
                <a:spcPct val="115000"/>
              </a:lnSpc>
              <a:buClr>
                <a:schemeClr val="dk1"/>
              </a:buClr>
              <a:buSzPct val="100000"/>
            </a:pPr>
            <a:r>
              <a:rPr lang="en-US" sz="2720" dirty="0">
                <a:solidFill>
                  <a:schemeClr val="dk1"/>
                </a:solidFill>
              </a:rPr>
              <a:t>Charts can be </a:t>
            </a:r>
            <a:r>
              <a:rPr lang="en" sz="2720" dirty="0">
                <a:solidFill>
                  <a:schemeClr val="dk1"/>
                </a:solidFill>
              </a:rPr>
              <a:t>packaged into </a:t>
            </a:r>
            <a:r>
              <a:rPr lang="en-US" sz="2720" dirty="0" err="1">
                <a:solidFill>
                  <a:schemeClr val="dk1"/>
                </a:solidFill>
              </a:rPr>
              <a:t>tarballs</a:t>
            </a:r>
            <a:r>
              <a:rPr lang="en-US" sz="2720" dirty="0">
                <a:solidFill>
                  <a:schemeClr val="dk1"/>
                </a:solidFill>
              </a:rPr>
              <a:t> for distribution</a:t>
            </a:r>
            <a:endParaRPr lang="en" sz="2720" dirty="0">
              <a:solidFill>
                <a:schemeClr val="dk1"/>
              </a:solidFill>
            </a:endParaRPr>
          </a:p>
        </p:txBody>
      </p:sp>
    </p:spTree>
    <p:extLst>
      <p:ext uri="{BB962C8B-B14F-4D97-AF65-F5344CB8AC3E}">
        <p14:creationId xmlns:p14="http://schemas.microsoft.com/office/powerpoint/2010/main" val="793305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Layout</a:t>
            </a:r>
          </a:p>
          <a:p>
            <a:pPr marL="1243431" lvl="1" indent="-466287">
              <a:lnSpc>
                <a:spcPct val="115000"/>
              </a:lnSpc>
              <a:buClr>
                <a:schemeClr val="dk1"/>
              </a:buClr>
              <a:buSzPct val="100000"/>
            </a:pPr>
            <a:r>
              <a:rPr lang="en" sz="2448" dirty="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24755" y="3130459"/>
            <a:ext cx="11668491" cy="2671410"/>
          </a:xfrm>
          <a:prstGeom prst="rect">
            <a:avLst/>
          </a:prstGeom>
          <a:noFill/>
          <a:ln>
            <a:noFill/>
          </a:ln>
        </p:spPr>
      </p:pic>
    </p:spTree>
    <p:extLst>
      <p:ext uri="{BB962C8B-B14F-4D97-AF65-F5344CB8AC3E}">
        <p14:creationId xmlns:p14="http://schemas.microsoft.com/office/powerpoint/2010/main" val="2003023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err="1">
                <a:solidFill>
                  <a:srgbClr val="0078D7"/>
                </a:solidFill>
                <a:ea typeface="ＭＳ Ｐゴシック" charset="0"/>
              </a:rPr>
              <a:t>Chart.yaml</a:t>
            </a:r>
            <a:endParaRPr lang="en" sz="5198" dirty="0">
              <a:solidFill>
                <a:srgbClr val="0078D7"/>
              </a:solidFill>
              <a:ea typeface="ＭＳ Ｐゴシック" charset="0"/>
            </a:endParaRPr>
          </a:p>
        </p:txBody>
      </p:sp>
      <p:pic>
        <p:nvPicPr>
          <p:cNvPr id="351" name="Shape 351" descr="Screen Shot 2017-03-01 at 12.51.44 AM.png"/>
          <p:cNvPicPr preferRelativeResize="0"/>
          <p:nvPr/>
        </p:nvPicPr>
        <p:blipFill rotWithShape="1">
          <a:blip r:embed="rId3">
            <a:alphaModFix/>
          </a:blip>
          <a:srcRect r="16114"/>
          <a:stretch/>
        </p:blipFill>
        <p:spPr>
          <a:xfrm>
            <a:off x="1241519" y="1811647"/>
            <a:ext cx="10430695" cy="4224727"/>
          </a:xfrm>
          <a:prstGeom prst="rect">
            <a:avLst/>
          </a:prstGeom>
          <a:noFill/>
          <a:ln>
            <a:noFill/>
          </a:ln>
        </p:spPr>
      </p:pic>
    </p:spTree>
    <p:extLst>
      <p:ext uri="{BB962C8B-B14F-4D97-AF65-F5344CB8AC3E}">
        <p14:creationId xmlns:p14="http://schemas.microsoft.com/office/powerpoint/2010/main" val="251294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a:t>
            </a:r>
            <a:r>
              <a:rPr lang="en-US" sz="5198" dirty="0" err="1">
                <a:solidFill>
                  <a:srgbClr val="0078D7"/>
                </a:solidFill>
                <a:ea typeface="ＭＳ Ｐゴシック" charset="0"/>
              </a:rPr>
              <a:t>values.yaml</a:t>
            </a:r>
            <a:endParaRPr lang="en" sz="5198" dirty="0">
              <a:solidFill>
                <a:srgbClr val="0078D7"/>
              </a:solidFill>
              <a:ea typeface="ＭＳ Ｐゴシック" charset="0"/>
            </a:endParaRPr>
          </a:p>
        </p:txBody>
      </p:sp>
      <p:sp>
        <p:nvSpPr>
          <p:cNvPr id="393" name="Shape 39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US" dirty="0">
                <a:solidFill>
                  <a:schemeClr val="dk1"/>
                </a:solidFill>
              </a:rPr>
              <a:t>The knobs and dials:</a:t>
            </a:r>
          </a:p>
          <a:p>
            <a:pPr marL="1243431" lvl="1" indent="-466287">
              <a:lnSpc>
                <a:spcPct val="115000"/>
              </a:lnSpc>
              <a:buClr>
                <a:schemeClr val="dk1"/>
              </a:buClr>
              <a:buSzPct val="128571"/>
            </a:pPr>
            <a:r>
              <a:rPr lang="en" dirty="0">
                <a:solidFill>
                  <a:schemeClr val="dk1"/>
                </a:solidFill>
              </a:rPr>
              <a:t>A </a:t>
            </a:r>
            <a:r>
              <a:rPr lang="en" dirty="0" err="1">
                <a:solidFill>
                  <a:schemeClr val="dk1"/>
                </a:solidFill>
                <a:latin typeface="Courier New"/>
                <a:ea typeface="Courier New"/>
                <a:cs typeface="Courier New"/>
                <a:sym typeface="Courier New"/>
              </a:rPr>
              <a:t>values.yaml</a:t>
            </a:r>
            <a:r>
              <a:rPr lang="en" dirty="0">
                <a:solidFill>
                  <a:schemeClr val="dk1"/>
                </a:solidFill>
              </a:rPr>
              <a:t> file provided with the chart that contains </a:t>
            </a:r>
            <a:r>
              <a:rPr lang="en" b="1" dirty="0">
                <a:solidFill>
                  <a:schemeClr val="dk1"/>
                </a:solidFill>
              </a:rPr>
              <a:t>default </a:t>
            </a:r>
            <a:r>
              <a:rPr lang="en" dirty="0">
                <a:solidFill>
                  <a:schemeClr val="dk1"/>
                </a:solidFill>
              </a:rPr>
              <a:t>values</a:t>
            </a:r>
            <a:endParaRPr lang="en-US" dirty="0">
              <a:solidFill>
                <a:schemeClr val="dk1"/>
              </a:solidFill>
            </a:endParaRPr>
          </a:p>
          <a:p>
            <a:pPr marL="1243431" lvl="1" indent="-466287">
              <a:lnSpc>
                <a:spcPct val="115000"/>
              </a:lnSpc>
              <a:buClr>
                <a:schemeClr val="dk1"/>
              </a:buClr>
              <a:buSzPct val="128571"/>
            </a:pPr>
            <a:r>
              <a:rPr lang="en-US" dirty="0">
                <a:solidFill>
                  <a:schemeClr val="dk1"/>
                </a:solidFill>
              </a:rPr>
              <a:t>Use -f to provide your own values overrides</a:t>
            </a:r>
          </a:p>
          <a:p>
            <a:pPr marL="1243431" lvl="1" indent="-466287">
              <a:lnSpc>
                <a:spcPct val="115000"/>
              </a:lnSpc>
              <a:buClr>
                <a:schemeClr val="dk1"/>
              </a:buClr>
              <a:buSzPct val="128571"/>
            </a:pPr>
            <a:r>
              <a:rPr lang="en-US" dirty="0">
                <a:solidFill>
                  <a:schemeClr val="dk1"/>
                </a:solidFill>
              </a:rPr>
              <a:t>Use --set to override individual values</a:t>
            </a:r>
            <a:endParaRPr lang="en" dirty="0">
              <a:solidFill>
                <a:schemeClr val="dk1"/>
              </a:solidFill>
            </a:endParaRPr>
          </a:p>
        </p:txBody>
      </p:sp>
    </p:spTree>
    <p:extLst>
      <p:ext uri="{BB962C8B-B14F-4D97-AF65-F5344CB8AC3E}">
        <p14:creationId xmlns:p14="http://schemas.microsoft.com/office/powerpoint/2010/main" val="184390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Templates</a:t>
            </a:r>
            <a:endParaRPr lang="en" sz="5198" dirty="0">
              <a:solidFill>
                <a:srgbClr val="0078D7"/>
              </a:solidFill>
              <a:ea typeface="ＭＳ Ｐゴシック" charset="0"/>
            </a:endParaRPr>
          </a:p>
        </p:txBody>
      </p:sp>
      <p:sp>
        <p:nvSpPr>
          <p:cNvPr id="375" name="Shape 375"/>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Built on Go’s template language w/addition of 50 or so add-on template functions</a:t>
            </a:r>
            <a:endParaRPr lang="en-US" dirty="0">
              <a:solidFill>
                <a:schemeClr val="dk1"/>
              </a:solidFill>
            </a:endParaRPr>
          </a:p>
          <a:p>
            <a:pPr marL="621716" indent="-466287">
              <a:lnSpc>
                <a:spcPct val="115000"/>
              </a:lnSpc>
              <a:buClr>
                <a:schemeClr val="dk1"/>
              </a:buClr>
              <a:buSzPct val="100000"/>
            </a:pPr>
            <a:r>
              <a:rPr lang="en-US" dirty="0">
                <a:solidFill>
                  <a:schemeClr val="dk1"/>
                </a:solidFill>
              </a:rPr>
              <a:t>Almost anything goes! ;-)</a:t>
            </a:r>
          </a:p>
          <a:p>
            <a:pPr marL="621716" indent="-466287">
              <a:lnSpc>
                <a:spcPct val="115000"/>
              </a:lnSpc>
              <a:buClr>
                <a:schemeClr val="dk1"/>
              </a:buClr>
              <a:buSzPct val="100000"/>
            </a:pPr>
            <a:r>
              <a:rPr lang="en" dirty="0">
                <a:solidFill>
                  <a:schemeClr val="dk1"/>
                </a:solidFill>
              </a:rPr>
              <a:t>Also useful in generating random values (e.g. passwords)</a:t>
            </a:r>
          </a:p>
          <a:p>
            <a:pPr marL="1243431" lvl="1" indent="-466287">
              <a:lnSpc>
                <a:spcPct val="115000"/>
              </a:lnSpc>
              <a:buClr>
                <a:schemeClr val="dk1"/>
              </a:buClr>
              <a:buSzPct val="100000"/>
            </a:pPr>
            <a:r>
              <a:rPr lang="en" sz="2448" dirty="0">
                <a:solidFill>
                  <a:schemeClr val="dk1"/>
                </a:solidFill>
              </a:rPr>
              <a:t>Provides flow control (if/else, with, range, </a:t>
            </a:r>
            <a:r>
              <a:rPr lang="en" sz="2448" dirty="0" err="1">
                <a:solidFill>
                  <a:schemeClr val="dk1"/>
                </a:solidFill>
              </a:rPr>
              <a:t>etc</a:t>
            </a:r>
            <a:r>
              <a:rPr lang="en" sz="2448" dirty="0">
                <a:solidFill>
                  <a:schemeClr val="dk1"/>
                </a:solidFill>
              </a:rPr>
              <a:t>)</a:t>
            </a:r>
          </a:p>
          <a:p>
            <a:pPr marL="1243431" lvl="1" indent="-466287">
              <a:lnSpc>
                <a:spcPct val="115000"/>
              </a:lnSpc>
              <a:buClr>
                <a:schemeClr val="dk1"/>
              </a:buClr>
              <a:buSzPct val="100000"/>
            </a:pPr>
            <a:r>
              <a:rPr lang="en" sz="2448" dirty="0">
                <a:solidFill>
                  <a:schemeClr val="dk1"/>
                </a:solidFill>
              </a:rPr>
              <a:t>Named templates (partials)</a:t>
            </a:r>
            <a:endParaRPr lang="en-US" sz="2448" dirty="0">
              <a:solidFill>
                <a:schemeClr val="dk1"/>
              </a:solidFill>
            </a:endParaRPr>
          </a:p>
        </p:txBody>
      </p:sp>
    </p:spTree>
    <p:extLst>
      <p:ext uri="{BB962C8B-B14F-4D97-AF65-F5344CB8AC3E}">
        <p14:creationId xmlns:p14="http://schemas.microsoft.com/office/powerpoint/2010/main" val="1171000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prstGeom prst="rect">
            <a:avLst/>
          </a:prstGeom>
        </p:spPr>
        <p:txBody>
          <a:bodyPr vert="horz" wrap="square" lIns="124327" tIns="124327" rIns="124327" bIns="124327" rtlCol="0" anchor="t" anchorCtr="0">
            <a:noAutofit/>
          </a:bodyPr>
          <a:lstStyle/>
          <a:p>
            <a:pPr>
              <a:buClr>
                <a:schemeClr val="dk1"/>
              </a:buClr>
              <a:buSzPct val="39285"/>
            </a:pPr>
            <a:r>
              <a:rPr lang="en"/>
              <a:t>Questions?</a:t>
            </a:r>
          </a:p>
        </p:txBody>
      </p:sp>
      <p:sp>
        <p:nvSpPr>
          <p:cNvPr id="4" name="Text Placeholder 3">
            <a:extLst>
              <a:ext uri="{FF2B5EF4-FFF2-40B4-BE49-F238E27FC236}">
                <a16:creationId xmlns:a16="http://schemas.microsoft.com/office/drawing/2014/main" xmlns="" id="{C6423015-3E4E-4482-A399-13DACAAC564A}"/>
              </a:ext>
            </a:extLst>
          </p:cNvPr>
          <p:cNvSpPr>
            <a:spLocks noGrp="1"/>
          </p:cNvSpPr>
          <p:nvPr>
            <p:ph type="body" sz="quarter" idx="10"/>
          </p:nvPr>
        </p:nvSpPr>
        <p:spPr/>
        <p:txBody>
          <a:bodyPr/>
          <a:lstStyle/>
          <a:p>
            <a:endParaRPr lang="en-US"/>
          </a:p>
        </p:txBody>
      </p:sp>
      <p:pic>
        <p:nvPicPr>
          <p:cNvPr id="507" name="Shape 507"/>
          <p:cNvPicPr preferRelativeResize="0"/>
          <p:nvPr/>
        </p:nvPicPr>
        <p:blipFill>
          <a:blip r:embed="rId3">
            <a:alphaModFix/>
          </a:blip>
          <a:stretch>
            <a:fillRect/>
          </a:stretch>
        </p:blipFill>
        <p:spPr>
          <a:xfrm>
            <a:off x="1569227" y="1099732"/>
            <a:ext cx="9169506" cy="5196053"/>
          </a:xfrm>
          <a:prstGeom prst="rect">
            <a:avLst/>
          </a:prstGeom>
          <a:noFill/>
          <a:ln>
            <a:noFill/>
          </a:ln>
        </p:spPr>
      </p:pic>
    </p:spTree>
    <p:extLst>
      <p:ext uri="{BB962C8B-B14F-4D97-AF65-F5344CB8AC3E}">
        <p14:creationId xmlns:p14="http://schemas.microsoft.com/office/powerpoint/2010/main" val="2698855178"/>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won’t cover</a:t>
            </a:r>
            <a:endParaRPr lang="en-US" dirty="0"/>
          </a:p>
        </p:txBody>
      </p:sp>
      <p:sp>
        <p:nvSpPr>
          <p:cNvPr id="3" name="Text Placeholder 2"/>
          <p:cNvSpPr>
            <a:spLocks noGrp="1"/>
          </p:cNvSpPr>
          <p:nvPr>
            <p:ph type="body" sz="quarter" idx="10"/>
          </p:nvPr>
        </p:nvSpPr>
        <p:spPr>
          <a:xfrm>
            <a:off x="274702" y="1211288"/>
            <a:ext cx="11888787" cy="6186309"/>
          </a:xfrm>
        </p:spPr>
        <p:txBody>
          <a:bodyPr/>
          <a:lstStyle/>
          <a:p>
            <a:r>
              <a:rPr lang="en-US" sz="2800" dirty="0" smtClean="0"/>
              <a:t>K8S is a large topic, we can’t cover everything in one day</a:t>
            </a:r>
          </a:p>
          <a:p>
            <a:r>
              <a:rPr lang="en-US" sz="2800" dirty="0" smtClean="0"/>
              <a:t>We won’t cover:</a:t>
            </a:r>
          </a:p>
          <a:p>
            <a:pPr lvl="1"/>
            <a:r>
              <a:rPr lang="en-US" sz="2400" dirty="0" smtClean="0"/>
              <a:t>How to secure your cluster (</a:t>
            </a:r>
            <a:r>
              <a:rPr lang="en-US" sz="2400" dirty="0" err="1" smtClean="0"/>
              <a:t>e.g</a:t>
            </a:r>
            <a:r>
              <a:rPr lang="en-US" sz="2400" dirty="0" smtClean="0"/>
              <a:t> </a:t>
            </a:r>
            <a:r>
              <a:rPr lang="en-US" sz="2400" dirty="0" err="1" smtClean="0"/>
              <a:t>PodSecurityPolicy</a:t>
            </a:r>
            <a:r>
              <a:rPr lang="en-US" sz="2400" dirty="0" smtClean="0"/>
              <a:t>, </a:t>
            </a:r>
            <a:r>
              <a:rPr lang="en-US" sz="2400" dirty="0" err="1" smtClean="0"/>
              <a:t>NetworkPolicy</a:t>
            </a:r>
            <a:r>
              <a:rPr lang="en-US" sz="2400" dirty="0" smtClean="0"/>
              <a:t>, </a:t>
            </a:r>
            <a:r>
              <a:rPr lang="en-US" sz="2400" dirty="0" err="1" smtClean="0"/>
              <a:t>etc</a:t>
            </a:r>
            <a:r>
              <a:rPr lang="en-US" sz="2400" dirty="0" smtClean="0"/>
              <a:t>)</a:t>
            </a:r>
          </a:p>
          <a:p>
            <a:pPr lvl="1"/>
            <a:r>
              <a:rPr lang="en-US" sz="2400" dirty="0"/>
              <a:t>Best-practices for building lean, secure Docker images</a:t>
            </a:r>
          </a:p>
          <a:p>
            <a:pPr lvl="1"/>
            <a:r>
              <a:rPr lang="en-US" sz="2400" dirty="0"/>
              <a:t>Best-practices when building native K8S apps</a:t>
            </a:r>
          </a:p>
          <a:p>
            <a:pPr lvl="1"/>
            <a:r>
              <a:rPr lang="en-US" sz="2400" dirty="0" smtClean="0"/>
              <a:t>Different cluster provisioning options e.g. </a:t>
            </a:r>
            <a:r>
              <a:rPr lang="en-US" sz="2400" dirty="0" err="1" smtClean="0"/>
              <a:t>acs</a:t>
            </a:r>
            <a:r>
              <a:rPr lang="en-US" sz="2400" dirty="0" smtClean="0"/>
              <a:t>-engine, </a:t>
            </a:r>
            <a:r>
              <a:rPr lang="en-US" sz="2400" dirty="0" err="1" smtClean="0"/>
              <a:t>kubeadm</a:t>
            </a:r>
            <a:r>
              <a:rPr lang="en-US" sz="2400" dirty="0" smtClean="0"/>
              <a:t>, </a:t>
            </a:r>
            <a:r>
              <a:rPr lang="en-US" sz="2400" dirty="0" err="1" smtClean="0"/>
              <a:t>kubespray</a:t>
            </a:r>
            <a:endParaRPr lang="en-US" sz="2400" dirty="0" smtClean="0"/>
          </a:p>
          <a:p>
            <a:pPr lvl="1"/>
            <a:r>
              <a:rPr lang="en-US" sz="2400" dirty="0" smtClean="0"/>
              <a:t>CNI (Container Network Interface) and different options to meet K8S network requirements</a:t>
            </a:r>
          </a:p>
          <a:p>
            <a:pPr lvl="1"/>
            <a:r>
              <a:rPr lang="en-US" sz="2400" dirty="0" smtClean="0"/>
              <a:t>Advanced storage management scenarios (e.g. </a:t>
            </a:r>
            <a:r>
              <a:rPr lang="en-US" sz="2400" dirty="0" err="1" smtClean="0"/>
              <a:t>StorageClasses</a:t>
            </a:r>
            <a:r>
              <a:rPr lang="en-US" sz="2400" dirty="0"/>
              <a:t>)</a:t>
            </a:r>
            <a:endParaRPr lang="en-US" sz="2400" dirty="0" smtClean="0"/>
          </a:p>
          <a:p>
            <a:pPr lvl="1"/>
            <a:r>
              <a:rPr lang="en-US" sz="2400" dirty="0" smtClean="0"/>
              <a:t>Advanced scheduling scenarios (</a:t>
            </a:r>
            <a:r>
              <a:rPr lang="en-US" sz="2400" dirty="0" err="1" smtClean="0"/>
              <a:t>e.g</a:t>
            </a:r>
            <a:r>
              <a:rPr lang="en-US" sz="2400" dirty="0" smtClean="0"/>
              <a:t> taints/tolerations, affinity/anti-affinity)</a:t>
            </a:r>
          </a:p>
          <a:p>
            <a:pPr lvl="1"/>
            <a:r>
              <a:rPr lang="en-US" sz="2400" dirty="0" smtClean="0"/>
              <a:t>Auto-scaling cluster nodes on Azure</a:t>
            </a:r>
          </a:p>
          <a:p>
            <a:pPr lvl="1"/>
            <a:endParaRPr lang="en-US" dirty="0"/>
          </a:p>
          <a:p>
            <a:pPr marL="228600" lvl="1" indent="0">
              <a:buNone/>
            </a:pPr>
            <a:r>
              <a:rPr lang="en-US" sz="3600" i="1" dirty="0" smtClean="0"/>
              <a:t>We do have a 2-Day Kubernetes Bootcamp for that!!</a:t>
            </a:r>
          </a:p>
          <a:p>
            <a:pPr lvl="1"/>
            <a:endParaRPr lang="en-US" dirty="0"/>
          </a:p>
        </p:txBody>
      </p:sp>
    </p:spTree>
    <p:extLst>
      <p:ext uri="{BB962C8B-B14F-4D97-AF65-F5344CB8AC3E}">
        <p14:creationId xmlns:p14="http://schemas.microsoft.com/office/powerpoint/2010/main" val="1449397081"/>
      </p:ext>
    </p:extLst>
  </p:cSld>
  <p:clrMapOvr>
    <a:masterClrMapping/>
  </p:clrMapOvr>
  <p:transition spd="med">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ubtitle 5"/>
          <p:cNvSpPr txBox="1">
            <a:spLocks/>
          </p:cNvSpPr>
          <p:nvPr/>
        </p:nvSpPr>
        <p:spPr>
          <a:xfrm>
            <a:off x="762000" y="3181350"/>
            <a:ext cx="4195763" cy="1776413"/>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Font typeface="Arial"/>
              <a:buNone/>
              <a:defRPr/>
            </a:pPr>
            <a:r>
              <a:rPr lang="en-CA" sz="2856" b="1" dirty="0">
                <a:solidFill>
                  <a:srgbClr val="141513"/>
                </a:solidFill>
                <a:latin typeface="Raleway"/>
                <a:ea typeface="Noto Serif" charset="0"/>
                <a:cs typeface="Raleway"/>
              </a:rPr>
              <a:t>As a digital product studio, we enable digital transformation up to 87% faster.</a:t>
            </a:r>
          </a:p>
        </p:txBody>
      </p:sp>
      <p:pic>
        <p:nvPicPr>
          <p:cNvPr id="57346" name="Picture 5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083925" y="6502400"/>
            <a:ext cx="977900"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7" name="Picture 5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9"/>
          <p:cNvSpPr>
            <a:spLocks noChangeAspect="1"/>
          </p:cNvSpPr>
          <p:nvPr/>
        </p:nvSpPr>
        <p:spPr>
          <a:xfrm>
            <a:off x="5380038" y="3222625"/>
            <a:ext cx="2089150" cy="192563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31863" fontAlgn="base">
              <a:spcBef>
                <a:spcPct val="0"/>
              </a:spcBef>
              <a:spcAft>
                <a:spcPct val="0"/>
              </a:spcAft>
            </a:pPr>
            <a:endParaRPr lang="en-US" altLang="en-US" b="1" smtClean="0">
              <a:solidFill>
                <a:srgbClr val="FFFFFF"/>
              </a:solidFill>
              <a:latin typeface="Raleway" charset="0"/>
              <a:ea typeface="Raleway" charset="0"/>
              <a:cs typeface="Raleway" charset="0"/>
            </a:endParaRPr>
          </a:p>
        </p:txBody>
      </p:sp>
      <p:sp>
        <p:nvSpPr>
          <p:cNvPr id="23" name="Rectangle 22"/>
          <p:cNvSpPr>
            <a:spLocks noChangeAspect="1"/>
          </p:cNvSpPr>
          <p:nvPr/>
        </p:nvSpPr>
        <p:spPr>
          <a:xfrm>
            <a:off x="7629525" y="3222625"/>
            <a:ext cx="2089150" cy="192563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31863" fontAlgn="base">
              <a:spcBef>
                <a:spcPct val="0"/>
              </a:spcBef>
              <a:spcAft>
                <a:spcPct val="0"/>
              </a:spcAft>
            </a:pPr>
            <a:endParaRPr lang="en-US" altLang="en-US" b="1" smtClean="0">
              <a:solidFill>
                <a:srgbClr val="FFFFFF"/>
              </a:solidFill>
              <a:latin typeface="Raleway" charset="0"/>
              <a:ea typeface="Raleway" charset="0"/>
              <a:cs typeface="Raleway" charset="0"/>
            </a:endParaRPr>
          </a:p>
        </p:txBody>
      </p:sp>
      <p:sp>
        <p:nvSpPr>
          <p:cNvPr id="27" name="Rectangle 26"/>
          <p:cNvSpPr>
            <a:spLocks noChangeAspect="1"/>
          </p:cNvSpPr>
          <p:nvPr/>
        </p:nvSpPr>
        <p:spPr>
          <a:xfrm>
            <a:off x="9871075" y="3222625"/>
            <a:ext cx="2087563" cy="192563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31863" fontAlgn="base">
              <a:spcBef>
                <a:spcPct val="0"/>
              </a:spcBef>
              <a:spcAft>
                <a:spcPct val="0"/>
              </a:spcAft>
            </a:pPr>
            <a:endParaRPr lang="en-US" altLang="en-US" b="1" smtClean="0">
              <a:solidFill>
                <a:srgbClr val="FFFFFF"/>
              </a:solidFill>
              <a:latin typeface="Raleway" charset="0"/>
              <a:ea typeface="Raleway" charset="0"/>
              <a:cs typeface="Raleway" charset="0"/>
            </a:endParaRPr>
          </a:p>
        </p:txBody>
      </p:sp>
      <p:sp>
        <p:nvSpPr>
          <p:cNvPr id="28" name="TextBox 27"/>
          <p:cNvSpPr txBox="1"/>
          <p:nvPr/>
        </p:nvSpPr>
        <p:spPr>
          <a:xfrm>
            <a:off x="5940425" y="3344863"/>
            <a:ext cx="1568450" cy="1036637"/>
          </a:xfrm>
          <a:prstGeom prst="rect">
            <a:avLst/>
          </a:prstGeom>
          <a:noFill/>
        </p:spPr>
        <p:txBody>
          <a:bodyPr>
            <a:spAutoFit/>
          </a:bodyPr>
          <a:lstStyle/>
          <a:p>
            <a:pPr defTabSz="932597">
              <a:defRPr/>
            </a:pPr>
            <a:r>
              <a:rPr lang="en-US" sz="5915" b="1" spc="-153" dirty="0">
                <a:solidFill>
                  <a:srgbClr val="141513"/>
                </a:solidFill>
                <a:latin typeface="Raleway"/>
                <a:ea typeface="Raleway SemiBold" charset="0"/>
                <a:cs typeface="Raleway"/>
              </a:rPr>
              <a:t>13</a:t>
            </a:r>
          </a:p>
        </p:txBody>
      </p:sp>
      <p:sp>
        <p:nvSpPr>
          <p:cNvPr id="29" name="TextBox 28"/>
          <p:cNvSpPr txBox="1"/>
          <p:nvPr/>
        </p:nvSpPr>
        <p:spPr>
          <a:xfrm>
            <a:off x="5380038" y="4219575"/>
            <a:ext cx="2089150" cy="541338"/>
          </a:xfrm>
          <a:prstGeom prst="rect">
            <a:avLst/>
          </a:prstGeom>
          <a:noFill/>
        </p:spPr>
        <p:txBody>
          <a:bodyPr>
            <a:spAutoFit/>
          </a:bodyPr>
          <a:lstStyle/>
          <a:p>
            <a:pPr algn="ctr" defTabSz="932597">
              <a:defRPr/>
            </a:pPr>
            <a:r>
              <a:rPr lang="en-US" sz="2856" b="1" spc="41" dirty="0">
                <a:solidFill>
                  <a:srgbClr val="141513"/>
                </a:solidFill>
                <a:latin typeface="Raleway"/>
                <a:ea typeface="Noto Serif" charset="0"/>
                <a:cs typeface="Raleway"/>
              </a:rPr>
              <a:t>years</a:t>
            </a:r>
          </a:p>
        </p:txBody>
      </p:sp>
      <p:sp>
        <p:nvSpPr>
          <p:cNvPr id="30" name="TextBox 29"/>
          <p:cNvSpPr txBox="1"/>
          <p:nvPr/>
        </p:nvSpPr>
        <p:spPr>
          <a:xfrm>
            <a:off x="7624763" y="4219575"/>
            <a:ext cx="2120900" cy="541338"/>
          </a:xfrm>
          <a:prstGeom prst="rect">
            <a:avLst/>
          </a:prstGeom>
          <a:noFill/>
        </p:spPr>
        <p:txBody>
          <a:bodyPr>
            <a:spAutoFit/>
          </a:bodyPr>
          <a:lstStyle/>
          <a:p>
            <a:pPr algn="ctr" defTabSz="932597">
              <a:defRPr/>
            </a:pPr>
            <a:r>
              <a:rPr lang="en-US" sz="2856" b="1" spc="41" dirty="0">
                <a:solidFill>
                  <a:srgbClr val="141513"/>
                </a:solidFill>
                <a:latin typeface="Raleway"/>
                <a:ea typeface="Noto Serif" charset="0"/>
                <a:cs typeface="Raleway"/>
              </a:rPr>
              <a:t>people</a:t>
            </a:r>
          </a:p>
        </p:txBody>
      </p:sp>
      <p:sp>
        <p:nvSpPr>
          <p:cNvPr id="31" name="TextBox 30"/>
          <p:cNvSpPr txBox="1"/>
          <p:nvPr/>
        </p:nvSpPr>
        <p:spPr>
          <a:xfrm>
            <a:off x="9871075" y="4219575"/>
            <a:ext cx="2087563" cy="541338"/>
          </a:xfrm>
          <a:prstGeom prst="rect">
            <a:avLst/>
          </a:prstGeom>
          <a:noFill/>
        </p:spPr>
        <p:txBody>
          <a:bodyPr>
            <a:spAutoFit/>
          </a:bodyPr>
          <a:lstStyle/>
          <a:p>
            <a:pPr algn="ctr" defTabSz="932597">
              <a:defRPr/>
            </a:pPr>
            <a:r>
              <a:rPr lang="en-US" sz="2856" b="1" spc="41" dirty="0">
                <a:solidFill>
                  <a:srgbClr val="141513"/>
                </a:solidFill>
                <a:latin typeface="Raleway"/>
                <a:ea typeface="Noto Serif" charset="0"/>
                <a:cs typeface="Raleway"/>
              </a:rPr>
              <a:t>projects</a:t>
            </a:r>
          </a:p>
        </p:txBody>
      </p:sp>
      <p:sp>
        <p:nvSpPr>
          <p:cNvPr id="32" name="TextBox 31"/>
          <p:cNvSpPr txBox="1"/>
          <p:nvPr/>
        </p:nvSpPr>
        <p:spPr>
          <a:xfrm>
            <a:off x="7585075" y="3344863"/>
            <a:ext cx="2133600" cy="1036637"/>
          </a:xfrm>
          <a:prstGeom prst="rect">
            <a:avLst/>
          </a:prstGeom>
          <a:noFill/>
        </p:spPr>
        <p:txBody>
          <a:bodyPr>
            <a:spAutoFit/>
          </a:bodyPr>
          <a:lstStyle/>
          <a:p>
            <a:pPr algn="ctr" defTabSz="932597">
              <a:defRPr/>
            </a:pPr>
            <a:r>
              <a:rPr lang="en-US" sz="5915" b="1" spc="-153" dirty="0">
                <a:solidFill>
                  <a:srgbClr val="141513"/>
                </a:solidFill>
                <a:latin typeface="Raleway"/>
                <a:ea typeface="Raleway SemiBold" charset="0"/>
                <a:cs typeface="Raleway"/>
              </a:rPr>
              <a:t>100</a:t>
            </a:r>
          </a:p>
        </p:txBody>
      </p:sp>
      <p:sp>
        <p:nvSpPr>
          <p:cNvPr id="33" name="TextBox 32"/>
          <p:cNvSpPr txBox="1"/>
          <p:nvPr/>
        </p:nvSpPr>
        <p:spPr>
          <a:xfrm>
            <a:off x="10055225" y="3344863"/>
            <a:ext cx="1697038" cy="1036637"/>
          </a:xfrm>
          <a:prstGeom prst="rect">
            <a:avLst/>
          </a:prstGeom>
          <a:noFill/>
        </p:spPr>
        <p:txBody>
          <a:bodyPr>
            <a:spAutoFit/>
          </a:bodyPr>
          <a:lstStyle/>
          <a:p>
            <a:pPr defTabSz="932597">
              <a:defRPr/>
            </a:pPr>
            <a:r>
              <a:rPr lang="en-US" sz="5915" b="1" spc="-153" dirty="0">
                <a:solidFill>
                  <a:srgbClr val="141513"/>
                </a:solidFill>
                <a:latin typeface="Raleway"/>
                <a:ea typeface="Raleway SemiBold" charset="0"/>
                <a:cs typeface="Raleway"/>
              </a:rPr>
              <a:t>300</a:t>
            </a:r>
          </a:p>
        </p:txBody>
      </p:sp>
      <p:sp>
        <p:nvSpPr>
          <p:cNvPr id="34" name="TextBox 33"/>
          <p:cNvSpPr txBox="1"/>
          <p:nvPr/>
        </p:nvSpPr>
        <p:spPr>
          <a:xfrm>
            <a:off x="6615113" y="2703513"/>
            <a:ext cx="554037" cy="1854200"/>
          </a:xfrm>
          <a:prstGeom prst="rect">
            <a:avLst/>
          </a:prstGeom>
          <a:noFill/>
        </p:spPr>
        <p:txBody>
          <a:bodyPr>
            <a:spAutoFit/>
          </a:bodyPr>
          <a:lstStyle/>
          <a:p>
            <a:pPr algn="ctr" defTabSz="932597">
              <a:defRPr/>
            </a:pPr>
            <a:r>
              <a:rPr lang="en-US" sz="11219" spc="-153" dirty="0">
                <a:solidFill>
                  <a:srgbClr val="FFFF00"/>
                </a:solidFill>
                <a:latin typeface="Raleway" charset="0"/>
                <a:ea typeface="Raleway" charset="0"/>
                <a:cs typeface="Raleway" charset="0"/>
              </a:rPr>
              <a:t>+</a:t>
            </a:r>
          </a:p>
        </p:txBody>
      </p:sp>
      <p:sp>
        <p:nvSpPr>
          <p:cNvPr id="35" name="TextBox 34"/>
          <p:cNvSpPr txBox="1"/>
          <p:nvPr/>
        </p:nvSpPr>
        <p:spPr>
          <a:xfrm>
            <a:off x="11247438" y="2703513"/>
            <a:ext cx="554037" cy="1854200"/>
          </a:xfrm>
          <a:prstGeom prst="rect">
            <a:avLst/>
          </a:prstGeom>
          <a:noFill/>
        </p:spPr>
        <p:txBody>
          <a:bodyPr>
            <a:spAutoFit/>
          </a:bodyPr>
          <a:lstStyle/>
          <a:p>
            <a:pPr algn="ctr" defTabSz="932597">
              <a:defRPr/>
            </a:pPr>
            <a:r>
              <a:rPr lang="en-US" sz="11219" spc="-153" dirty="0">
                <a:solidFill>
                  <a:srgbClr val="FFFF00"/>
                </a:solidFill>
                <a:latin typeface="Raleway" charset="0"/>
                <a:ea typeface="Raleway" charset="0"/>
                <a:cs typeface="Raleway" charset="0"/>
              </a:rPr>
              <a:t>+</a:t>
            </a:r>
          </a:p>
        </p:txBody>
      </p:sp>
      <p:pic>
        <p:nvPicPr>
          <p:cNvPr id="57359"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2438" y="6378575"/>
            <a:ext cx="1731962"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0"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536825" y="6265863"/>
            <a:ext cx="1146175"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1" name="Picture 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160838" y="6400800"/>
            <a:ext cx="6238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2" name="Picture 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210175" y="6457950"/>
            <a:ext cx="1512888"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3" name="Picture 9"/>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307388" y="6434138"/>
            <a:ext cx="938212"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4" name="Picture 10"/>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023100" y="6332538"/>
            <a:ext cx="1041400"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ectangle 35"/>
          <p:cNvSpPr/>
          <p:nvPr/>
        </p:nvSpPr>
        <p:spPr>
          <a:xfrm>
            <a:off x="1588" y="0"/>
            <a:ext cx="12433300" cy="22336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sp>
        <p:nvSpPr>
          <p:cNvPr id="37" name="TextBox 36"/>
          <p:cNvSpPr txBox="1"/>
          <p:nvPr/>
        </p:nvSpPr>
        <p:spPr>
          <a:xfrm>
            <a:off x="550863" y="1095375"/>
            <a:ext cx="10941050" cy="728663"/>
          </a:xfrm>
          <a:prstGeom prst="rect">
            <a:avLst/>
          </a:prstGeom>
          <a:noFill/>
        </p:spPr>
        <p:txBody>
          <a:bodyPr/>
          <a:lstStyle/>
          <a:p>
            <a:pPr defTabSz="932597">
              <a:lnSpc>
                <a:spcPct val="110000"/>
              </a:lnSpc>
              <a:spcAft>
                <a:spcPts val="1224"/>
              </a:spcAft>
              <a:defRPr/>
            </a:pPr>
            <a:r>
              <a:rPr lang="en-US" sz="2040" i="1" dirty="0">
                <a:solidFill>
                  <a:srgbClr val="FFFFFF"/>
                </a:solidFill>
                <a:latin typeface="Noto Serif" charset="0"/>
                <a:ea typeface="Noto Serif" charset="0"/>
                <a:cs typeface="Noto Serif" charset="0"/>
              </a:rPr>
              <a:t>Design. Build. Transform.</a:t>
            </a:r>
          </a:p>
        </p:txBody>
      </p:sp>
      <p:sp>
        <p:nvSpPr>
          <p:cNvPr id="38" name="Title 1"/>
          <p:cNvSpPr>
            <a:spLocks noGrp="1"/>
          </p:cNvSpPr>
          <p:nvPr>
            <p:ph type="title"/>
          </p:nvPr>
        </p:nvSpPr>
        <p:spPr>
          <a:xfrm>
            <a:off x="550863" y="530225"/>
            <a:ext cx="6746875" cy="636588"/>
          </a:xfrm>
        </p:spPr>
        <p:txBody>
          <a:bodyPr/>
          <a:lstStyle/>
          <a:p>
            <a:pPr defTabSz="621716" fontAlgn="auto">
              <a:spcAft>
                <a:spcPts val="0"/>
              </a:spcAft>
              <a:defRPr/>
            </a:pPr>
            <a:r>
              <a:rPr lang="en-US" dirty="0" smtClean="0">
                <a:solidFill>
                  <a:schemeClr val="bg1"/>
                </a:solidFill>
              </a:rPr>
              <a:t>WHO WE ARE</a:t>
            </a:r>
            <a:endParaRPr lang="en-US" dirty="0"/>
          </a:p>
        </p:txBody>
      </p:sp>
      <p:sp>
        <p:nvSpPr>
          <p:cNvPr id="39" name="Rectangle 38"/>
          <p:cNvSpPr/>
          <p:nvPr/>
        </p:nvSpPr>
        <p:spPr>
          <a:xfrm>
            <a:off x="641350" y="1692275"/>
            <a:ext cx="1470025"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40" name="Rectangle 39"/>
          <p:cNvSpPr/>
          <p:nvPr/>
        </p:nvSpPr>
        <p:spPr>
          <a:xfrm flipV="1">
            <a:off x="1854200" y="4935538"/>
            <a:ext cx="1820863" cy="46037"/>
          </a:xfrm>
          <a:prstGeom prst="rect">
            <a:avLst/>
          </a:prstGeom>
          <a:solidFill>
            <a:schemeClr val="accent2"/>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1863" fontAlgn="base">
              <a:spcBef>
                <a:spcPct val="0"/>
              </a:spcBef>
              <a:spcAft>
                <a:spcPct val="0"/>
              </a:spcAft>
            </a:pPr>
            <a:endParaRPr lang="en-US" altLang="en-US" b="1" smtClean="0">
              <a:solidFill>
                <a:srgbClr val="FFFF00"/>
              </a:solidFill>
              <a:latin typeface="Raleway" charset="0"/>
              <a:ea typeface="Raleway" charset="0"/>
              <a:cs typeface="Raleway" charset="0"/>
            </a:endParaRPr>
          </a:p>
        </p:txBody>
      </p:sp>
      <p:sp>
        <p:nvSpPr>
          <p:cNvPr id="41" name="TextBox 40"/>
          <p:cNvSpPr txBox="1"/>
          <p:nvPr/>
        </p:nvSpPr>
        <p:spPr>
          <a:xfrm>
            <a:off x="9090025" y="2705100"/>
            <a:ext cx="554038" cy="1855788"/>
          </a:xfrm>
          <a:prstGeom prst="rect">
            <a:avLst/>
          </a:prstGeom>
          <a:noFill/>
        </p:spPr>
        <p:txBody>
          <a:bodyPr>
            <a:spAutoFit/>
          </a:bodyPr>
          <a:lstStyle/>
          <a:p>
            <a:pPr algn="ctr" defTabSz="932597">
              <a:defRPr/>
            </a:pPr>
            <a:r>
              <a:rPr lang="en-US" sz="11219" spc="-153" dirty="0">
                <a:solidFill>
                  <a:srgbClr val="FFFF00"/>
                </a:solidFill>
                <a:latin typeface="Raleway" charset="0"/>
                <a:ea typeface="Raleway" charset="0"/>
                <a:cs typeface="Raleway" charset="0"/>
              </a:rPr>
              <a:t>+</a:t>
            </a:r>
          </a:p>
        </p:txBody>
      </p:sp>
      <p:sp>
        <p:nvSpPr>
          <p:cNvPr id="42" name="Title 1"/>
          <p:cNvSpPr txBox="1">
            <a:spLocks/>
          </p:cNvSpPr>
          <p:nvPr/>
        </p:nvSpPr>
        <p:spPr>
          <a:xfrm>
            <a:off x="5551995" y="607676"/>
            <a:ext cx="6244210" cy="1270905"/>
          </a:xfrm>
          <a:prstGeom prst="rect">
            <a:avLst/>
          </a:prstGeom>
        </p:spPr>
        <p:txBody>
          <a:bodyPr/>
          <a:lstStyle>
            <a:lvl1pPr algn="l" defTabSz="620713" rtl="0" fontAlgn="base">
              <a:spcBef>
                <a:spcPct val="0"/>
              </a:spcBef>
              <a:spcAft>
                <a:spcPct val="0"/>
              </a:spcAft>
              <a:defRPr sz="3060" b="1" i="0" kern="1200">
                <a:solidFill>
                  <a:schemeClr val="tx1"/>
                </a:solidFill>
                <a:latin typeface="Raleway ExtraBold" charset="0"/>
                <a:ea typeface="Raleway ExtraBold" charset="0"/>
                <a:cs typeface="Raleway ExtraBold" charset="0"/>
              </a:defRPr>
            </a:lvl1pPr>
            <a:lvl2pPr algn="ctr" defTabSz="620713" rtl="0" fontAlgn="base">
              <a:spcBef>
                <a:spcPct val="0"/>
              </a:spcBef>
              <a:spcAft>
                <a:spcPct val="0"/>
              </a:spcAft>
              <a:defRPr sz="5900">
                <a:solidFill>
                  <a:schemeClr val="tx1"/>
                </a:solidFill>
                <a:latin typeface="Arial" charset="0"/>
              </a:defRPr>
            </a:lvl2pPr>
            <a:lvl3pPr algn="ctr" defTabSz="620713" rtl="0" fontAlgn="base">
              <a:spcBef>
                <a:spcPct val="0"/>
              </a:spcBef>
              <a:spcAft>
                <a:spcPct val="0"/>
              </a:spcAft>
              <a:defRPr sz="5900">
                <a:solidFill>
                  <a:schemeClr val="tx1"/>
                </a:solidFill>
                <a:latin typeface="Arial" charset="0"/>
              </a:defRPr>
            </a:lvl3pPr>
            <a:lvl4pPr algn="ctr" defTabSz="620713" rtl="0" fontAlgn="base">
              <a:spcBef>
                <a:spcPct val="0"/>
              </a:spcBef>
              <a:spcAft>
                <a:spcPct val="0"/>
              </a:spcAft>
              <a:defRPr sz="5900">
                <a:solidFill>
                  <a:schemeClr val="tx1"/>
                </a:solidFill>
                <a:latin typeface="Arial" charset="0"/>
              </a:defRPr>
            </a:lvl4pPr>
            <a:lvl5pPr algn="ctr" defTabSz="620713" rtl="0" fontAlgn="base">
              <a:spcBef>
                <a:spcPct val="0"/>
              </a:spcBef>
              <a:spcAft>
                <a:spcPct val="0"/>
              </a:spcAft>
              <a:defRPr sz="5900">
                <a:solidFill>
                  <a:schemeClr val="tx1"/>
                </a:solidFill>
                <a:latin typeface="Arial" charset="0"/>
              </a:defRPr>
            </a:lvl5pPr>
            <a:lvl6pPr marL="457200" algn="ctr" defTabSz="620713" rtl="0" fontAlgn="base">
              <a:spcBef>
                <a:spcPct val="0"/>
              </a:spcBef>
              <a:spcAft>
                <a:spcPct val="0"/>
              </a:spcAft>
              <a:defRPr sz="5900">
                <a:solidFill>
                  <a:schemeClr val="tx1"/>
                </a:solidFill>
                <a:latin typeface="Arial" charset="0"/>
              </a:defRPr>
            </a:lvl6pPr>
            <a:lvl7pPr marL="914400" algn="ctr" defTabSz="620713" rtl="0" fontAlgn="base">
              <a:spcBef>
                <a:spcPct val="0"/>
              </a:spcBef>
              <a:spcAft>
                <a:spcPct val="0"/>
              </a:spcAft>
              <a:defRPr sz="5900">
                <a:solidFill>
                  <a:schemeClr val="tx1"/>
                </a:solidFill>
                <a:latin typeface="Arial" charset="0"/>
              </a:defRPr>
            </a:lvl7pPr>
            <a:lvl8pPr marL="1371600" algn="ctr" defTabSz="620713" rtl="0" fontAlgn="base">
              <a:spcBef>
                <a:spcPct val="0"/>
              </a:spcBef>
              <a:spcAft>
                <a:spcPct val="0"/>
              </a:spcAft>
              <a:defRPr sz="5900">
                <a:solidFill>
                  <a:schemeClr val="tx1"/>
                </a:solidFill>
                <a:latin typeface="Arial" charset="0"/>
              </a:defRPr>
            </a:lvl8pPr>
            <a:lvl9pPr marL="1828800" algn="ctr" defTabSz="620713" rtl="0" fontAlgn="base">
              <a:spcBef>
                <a:spcPct val="0"/>
              </a:spcBef>
              <a:spcAft>
                <a:spcPct val="0"/>
              </a:spcAft>
              <a:defRPr sz="5900">
                <a:solidFill>
                  <a:schemeClr val="tx1"/>
                </a:solidFill>
                <a:latin typeface="Arial" charset="0"/>
              </a:defRPr>
            </a:lvl9pPr>
          </a:lstStyle>
          <a:p>
            <a:pPr algn="ctr" defTabSz="621716" fontAlgn="auto">
              <a:spcAft>
                <a:spcPts val="0"/>
              </a:spcAft>
              <a:defRPr/>
            </a:pPr>
            <a:r>
              <a:rPr lang="en-US" dirty="0" smtClean="0">
                <a:solidFill>
                  <a:schemeClr val="bg1"/>
                </a:solidFill>
                <a:hlinkClick r:id="rId11"/>
              </a:rPr>
              <a:t>www.architech.ca</a:t>
            </a:r>
            <a:endParaRPr lang="en-US" dirty="0" smtClean="0">
              <a:solidFill>
                <a:schemeClr val="bg1"/>
              </a:solidFill>
            </a:endParaRPr>
          </a:p>
          <a:p>
            <a:pPr algn="ctr" defTabSz="621716" fontAlgn="auto">
              <a:spcAft>
                <a:spcPts val="0"/>
              </a:spcAft>
              <a:defRPr/>
            </a:pPr>
            <a:r>
              <a:rPr lang="en-US" dirty="0" smtClean="0">
                <a:solidFill>
                  <a:schemeClr val="bg1"/>
                </a:solidFill>
                <a:hlinkClick r:id="rId12"/>
              </a:rPr>
              <a:t>kubernetes@architech.ca</a:t>
            </a:r>
            <a:endParaRPr lang="en-US" dirty="0" smtClean="0">
              <a:solidFill>
                <a:schemeClr val="bg1"/>
              </a:solidFill>
            </a:endParaRPr>
          </a:p>
          <a:p>
            <a:pPr defTabSz="621716" fontAlgn="auto">
              <a:spcAft>
                <a:spcPts val="0"/>
              </a:spcAft>
              <a:defRPr/>
            </a:pPr>
            <a:endParaRPr lang="en-US" dirty="0"/>
          </a:p>
        </p:txBody>
      </p:sp>
    </p:spTree>
    <p:extLst>
      <p:ext uri="{BB962C8B-B14F-4D97-AF65-F5344CB8AC3E}">
        <p14:creationId xmlns:p14="http://schemas.microsoft.com/office/powerpoint/2010/main" val="136013391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60350" y="249238"/>
            <a:ext cx="11963400" cy="3294062"/>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4348163" y="3533775"/>
            <a:ext cx="3771900" cy="3200400"/>
          </a:xfrm>
          <a:prstGeom prst="rect">
            <a:avLst/>
          </a:prstGeom>
          <a:solidFill>
            <a:srgbClr val="F8F8F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TextBox 3"/>
          <p:cNvSpPr txBox="1"/>
          <p:nvPr/>
        </p:nvSpPr>
        <p:spPr>
          <a:xfrm>
            <a:off x="8120063" y="4745038"/>
            <a:ext cx="4106862" cy="377825"/>
          </a:xfrm>
          <a:prstGeom prst="rect">
            <a:avLst/>
          </a:prstGeom>
          <a:noFill/>
        </p:spPr>
        <p:txBody>
          <a:bodyPr/>
          <a:lstStyle/>
          <a:p>
            <a:pPr algn="ctr">
              <a:lnSpc>
                <a:spcPct val="110000"/>
              </a:lnSpc>
              <a:defRPr/>
            </a:pPr>
            <a:r>
              <a:rPr lang="en-US" sz="2040" b="1" dirty="0">
                <a:latin typeface="Raleway" charset="0"/>
                <a:ea typeface="Raleway" charset="0"/>
                <a:cs typeface="Raleway" charset="0"/>
              </a:rPr>
              <a:t>PRODUCT INNOVATION</a:t>
            </a:r>
            <a:endParaRPr lang="en-US" sz="2040" b="1" spc="41" dirty="0">
              <a:latin typeface="Raleway" charset="0"/>
              <a:ea typeface="Raleway" charset="0"/>
              <a:cs typeface="Raleway" charset="0"/>
            </a:endParaRPr>
          </a:p>
        </p:txBody>
      </p:sp>
      <p:sp>
        <p:nvSpPr>
          <p:cNvPr id="34" name="TextBox 33"/>
          <p:cNvSpPr txBox="1"/>
          <p:nvPr/>
        </p:nvSpPr>
        <p:spPr>
          <a:xfrm>
            <a:off x="8759825" y="5240338"/>
            <a:ext cx="2638425" cy="1095375"/>
          </a:xfrm>
          <a:prstGeom prst="rect">
            <a:avLst/>
          </a:prstGeom>
          <a:noFill/>
        </p:spPr>
        <p:txBody>
          <a:bodyPr/>
          <a:lstStyle/>
          <a:p>
            <a:pPr algn="ctr">
              <a:lnSpc>
                <a:spcPct val="110000"/>
              </a:lnSpc>
              <a:defRPr/>
            </a:pPr>
            <a:r>
              <a:rPr lang="en-US" sz="2040" dirty="0">
                <a:latin typeface="Raleway"/>
                <a:ea typeface="Noto Serif" charset="0"/>
                <a:cs typeface="Raleway"/>
              </a:rPr>
              <a:t>Lean product </a:t>
            </a:r>
            <a:r>
              <a:rPr lang="en-US" sz="2040" dirty="0">
                <a:latin typeface="Raleway"/>
                <a:ea typeface="Noto Serif" charset="0"/>
                <a:cs typeface="Raleway"/>
              </a:rPr>
              <a:t>innovation from concept to MVP</a:t>
            </a:r>
            <a:endParaRPr lang="en-US" sz="2040" spc="41" dirty="0">
              <a:latin typeface="Raleway"/>
              <a:ea typeface="Noto Serif" charset="0"/>
              <a:cs typeface="Raleway"/>
            </a:endParaRPr>
          </a:p>
        </p:txBody>
      </p:sp>
      <p:sp>
        <p:nvSpPr>
          <p:cNvPr id="35" name="TextBox 34"/>
          <p:cNvSpPr txBox="1"/>
          <p:nvPr/>
        </p:nvSpPr>
        <p:spPr>
          <a:xfrm>
            <a:off x="4962525" y="4745038"/>
            <a:ext cx="2640013" cy="377825"/>
          </a:xfrm>
          <a:prstGeom prst="rect">
            <a:avLst/>
          </a:prstGeom>
          <a:noFill/>
        </p:spPr>
        <p:txBody>
          <a:bodyPr/>
          <a:lstStyle/>
          <a:p>
            <a:pPr algn="ctr">
              <a:lnSpc>
                <a:spcPct val="110000"/>
              </a:lnSpc>
              <a:defRPr/>
            </a:pPr>
            <a:r>
              <a:rPr lang="en-US" sz="2040" b="1" dirty="0">
                <a:latin typeface="Raleway" charset="0"/>
                <a:ea typeface="Raleway" charset="0"/>
                <a:cs typeface="Raleway" charset="0"/>
              </a:rPr>
              <a:t>DEDICATED TEAMS</a:t>
            </a:r>
            <a:endParaRPr lang="en-US" sz="2040" b="1" spc="41" dirty="0">
              <a:latin typeface="Raleway" charset="0"/>
              <a:ea typeface="Raleway" charset="0"/>
              <a:cs typeface="Raleway" charset="0"/>
            </a:endParaRPr>
          </a:p>
        </p:txBody>
      </p:sp>
      <p:sp>
        <p:nvSpPr>
          <p:cNvPr id="36" name="TextBox 35"/>
          <p:cNvSpPr txBox="1"/>
          <p:nvPr/>
        </p:nvSpPr>
        <p:spPr>
          <a:xfrm>
            <a:off x="4554538" y="5240338"/>
            <a:ext cx="3387725" cy="1095375"/>
          </a:xfrm>
          <a:prstGeom prst="rect">
            <a:avLst/>
          </a:prstGeom>
          <a:noFill/>
        </p:spPr>
        <p:txBody>
          <a:bodyPr/>
          <a:lstStyle/>
          <a:p>
            <a:pPr algn="ctr">
              <a:lnSpc>
                <a:spcPct val="110000"/>
              </a:lnSpc>
              <a:defRPr/>
            </a:pPr>
            <a:r>
              <a:rPr lang="en-US" sz="2040" dirty="0">
                <a:latin typeface="Raleway"/>
                <a:ea typeface="Noto Serif" charset="0"/>
                <a:cs typeface="Raleway"/>
              </a:rPr>
              <a:t>Accelerate the delivery timelines of open source development projects</a:t>
            </a:r>
            <a:endParaRPr lang="en-US" sz="2040" spc="41" dirty="0">
              <a:latin typeface="Raleway"/>
              <a:ea typeface="Noto Serif" charset="0"/>
              <a:cs typeface="Raleway"/>
            </a:endParaRPr>
          </a:p>
        </p:txBody>
      </p:sp>
      <p:sp>
        <p:nvSpPr>
          <p:cNvPr id="37" name="TextBox 36"/>
          <p:cNvSpPr txBox="1"/>
          <p:nvPr/>
        </p:nvSpPr>
        <p:spPr>
          <a:xfrm>
            <a:off x="504825" y="4745038"/>
            <a:ext cx="3506788" cy="377825"/>
          </a:xfrm>
          <a:prstGeom prst="rect">
            <a:avLst/>
          </a:prstGeom>
          <a:noFill/>
        </p:spPr>
        <p:txBody>
          <a:bodyPr/>
          <a:lstStyle/>
          <a:p>
            <a:pPr algn="ctr">
              <a:lnSpc>
                <a:spcPct val="110000"/>
              </a:lnSpc>
              <a:defRPr/>
            </a:pPr>
            <a:r>
              <a:rPr lang="en-US" sz="2040" b="1" dirty="0">
                <a:latin typeface="Raleway" charset="0"/>
                <a:ea typeface="Raleway" charset="0"/>
                <a:cs typeface="Raleway" charset="0"/>
              </a:rPr>
              <a:t>LEGACY MODERNIZATION</a:t>
            </a:r>
            <a:endParaRPr lang="en-US" sz="2040" b="1" spc="41" dirty="0">
              <a:latin typeface="Raleway" charset="0"/>
              <a:ea typeface="Raleway" charset="0"/>
              <a:cs typeface="Raleway" charset="0"/>
            </a:endParaRPr>
          </a:p>
        </p:txBody>
      </p:sp>
      <p:sp>
        <p:nvSpPr>
          <p:cNvPr id="38" name="TextBox 37"/>
          <p:cNvSpPr txBox="1"/>
          <p:nvPr/>
        </p:nvSpPr>
        <p:spPr>
          <a:xfrm>
            <a:off x="688975" y="5240338"/>
            <a:ext cx="3138488" cy="1095375"/>
          </a:xfrm>
          <a:prstGeom prst="rect">
            <a:avLst/>
          </a:prstGeom>
          <a:noFill/>
        </p:spPr>
        <p:txBody>
          <a:bodyPr/>
          <a:lstStyle/>
          <a:p>
            <a:pPr algn="ctr">
              <a:lnSpc>
                <a:spcPct val="110000"/>
              </a:lnSpc>
              <a:defRPr/>
            </a:pPr>
            <a:r>
              <a:rPr lang="en-US" sz="2040" dirty="0">
                <a:latin typeface="Raleway"/>
                <a:ea typeface="Noto Serif" charset="0"/>
                <a:cs typeface="Raleway"/>
              </a:rPr>
              <a:t>Migrate and rewrite applications to modern cloud architectures</a:t>
            </a:r>
            <a:endParaRPr lang="en-US" sz="2040" spc="41" dirty="0">
              <a:latin typeface="Raleway"/>
              <a:ea typeface="Noto Serif" charset="0"/>
              <a:cs typeface="Raleway"/>
            </a:endParaRPr>
          </a:p>
        </p:txBody>
      </p:sp>
      <p:pic>
        <p:nvPicPr>
          <p:cNvPr id="59401"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82175" y="4024313"/>
            <a:ext cx="595313"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2" name="Picture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82788" y="4014788"/>
            <a:ext cx="61595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3" name="Picture 2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10275" y="4014788"/>
            <a:ext cx="544513"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858068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a:spLocks/>
          </p:cNvSpPr>
          <p:nvPr/>
        </p:nvSpPr>
        <p:spPr>
          <a:xfrm>
            <a:off x="6832600"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30" name="Rectangle 29"/>
          <p:cNvSpPr>
            <a:spLocks/>
          </p:cNvSpPr>
          <p:nvPr/>
        </p:nvSpPr>
        <p:spPr>
          <a:xfrm>
            <a:off x="5170488"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29" name="Rectangle 28"/>
          <p:cNvSpPr/>
          <p:nvPr/>
        </p:nvSpPr>
        <p:spPr>
          <a:xfrm>
            <a:off x="7583488" y="6546850"/>
            <a:ext cx="530225" cy="28575"/>
          </a:xfrm>
          <a:prstGeom prst="rect">
            <a:avLst/>
          </a:prstGeom>
          <a:solidFill>
            <a:schemeClr val="accent2"/>
          </a:solidFill>
          <a:ln>
            <a:noFill/>
          </a:ln>
        </p:spPr>
        <p:style>
          <a:lnRef idx="2">
            <a:schemeClr val="accent3"/>
          </a:lnRef>
          <a:fillRef idx="1">
            <a:schemeClr val="lt1"/>
          </a:fillRef>
          <a:effectRef idx="0">
            <a:schemeClr val="accent3"/>
          </a:effectRef>
          <a:fontRef idx="minor">
            <a:schemeClr val="dk1"/>
          </a:fontRef>
        </p:style>
        <p:txBody>
          <a:bodyPr anchor="ctr"/>
          <a:lstStyle/>
          <a:p>
            <a:pPr algn="ctr"/>
            <a:endParaRPr lang="en-US" altLang="en-US" sz="2400">
              <a:solidFill>
                <a:srgbClr val="141513"/>
              </a:solidFill>
              <a:latin typeface="Raleway" charset="0"/>
              <a:ea typeface="Raleway" charset="0"/>
              <a:cs typeface="Raleway" charset="0"/>
            </a:endParaRPr>
          </a:p>
        </p:txBody>
      </p:sp>
      <p:sp>
        <p:nvSpPr>
          <p:cNvPr id="2" name="Title 4"/>
          <p:cNvSpPr txBox="1">
            <a:spLocks/>
          </p:cNvSpPr>
          <p:nvPr/>
        </p:nvSpPr>
        <p:spPr>
          <a:xfrm>
            <a:off x="566738" y="552450"/>
            <a:ext cx="10569575" cy="484188"/>
          </a:xfrm>
          <a:prstGeom prst="rect">
            <a:avLst/>
          </a:prstGeom>
        </p:spPr>
        <p:txBody>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lnSpc>
                <a:spcPct val="90000"/>
              </a:lnSpc>
              <a:spcBef>
                <a:spcPts val="0"/>
              </a:spcBef>
              <a:defRPr/>
            </a:pPr>
            <a:r>
              <a:rPr lang="en-US" sz="3060" b="1" dirty="0">
                <a:latin typeface="Raleway ExtraBold" charset="0"/>
                <a:ea typeface="Raleway ExtraBold" charset="0"/>
                <a:cs typeface="Raleway ExtraBold" charset="0"/>
              </a:rPr>
              <a:t>DIGITAL PRODUCT STUDIO</a:t>
            </a:r>
          </a:p>
        </p:txBody>
      </p:sp>
      <p:sp>
        <p:nvSpPr>
          <p:cNvPr id="3" name="Rectangle 2"/>
          <p:cNvSpPr/>
          <p:nvPr/>
        </p:nvSpPr>
        <p:spPr>
          <a:xfrm>
            <a:off x="657225" y="12160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5" name="Rectangle 4"/>
          <p:cNvSpPr>
            <a:spLocks noChangeAspect="1"/>
          </p:cNvSpPr>
          <p:nvPr/>
        </p:nvSpPr>
        <p:spPr>
          <a:xfrm>
            <a:off x="735013" y="1665288"/>
            <a:ext cx="2646362"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Teams</a:t>
            </a:r>
            <a:endParaRPr lang="en-US" sz="2448" dirty="0">
              <a:latin typeface="Raleway"/>
              <a:ea typeface="Noto Serif" charset="0"/>
              <a:cs typeface="Raleway"/>
            </a:endParaRPr>
          </a:p>
        </p:txBody>
      </p:sp>
      <p:sp>
        <p:nvSpPr>
          <p:cNvPr id="8" name="Rectangle 7"/>
          <p:cNvSpPr>
            <a:spLocks noChangeAspect="1"/>
          </p:cNvSpPr>
          <p:nvPr/>
        </p:nvSpPr>
        <p:spPr>
          <a:xfrm>
            <a:off x="735013" y="2540000"/>
            <a:ext cx="2646362"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Capabilities</a:t>
            </a:r>
            <a:endParaRPr lang="en-US" sz="2448" dirty="0">
              <a:latin typeface="Raleway"/>
              <a:ea typeface="Noto Serif" charset="0"/>
              <a:cs typeface="Raleway"/>
            </a:endParaRPr>
          </a:p>
        </p:txBody>
      </p:sp>
      <p:sp>
        <p:nvSpPr>
          <p:cNvPr id="9" name="Rectangle 8"/>
          <p:cNvSpPr>
            <a:spLocks noChangeAspect="1"/>
          </p:cNvSpPr>
          <p:nvPr/>
        </p:nvSpPr>
        <p:spPr>
          <a:xfrm>
            <a:off x="735013" y="3413125"/>
            <a:ext cx="2646362" cy="7350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Methodology</a:t>
            </a:r>
            <a:endParaRPr lang="en-US" sz="2448" dirty="0">
              <a:latin typeface="Raleway"/>
              <a:ea typeface="Noto Serif" charset="0"/>
              <a:cs typeface="Raleway"/>
            </a:endParaRPr>
          </a:p>
        </p:txBody>
      </p:sp>
      <p:sp>
        <p:nvSpPr>
          <p:cNvPr id="10" name="Rectangle 9"/>
          <p:cNvSpPr>
            <a:spLocks noChangeAspect="1"/>
          </p:cNvSpPr>
          <p:nvPr/>
        </p:nvSpPr>
        <p:spPr>
          <a:xfrm>
            <a:off x="735013" y="4287838"/>
            <a:ext cx="2646362"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Technology</a:t>
            </a:r>
            <a:endParaRPr lang="en-US" sz="2448" dirty="0">
              <a:latin typeface="Raleway"/>
              <a:ea typeface="Noto Serif" charset="0"/>
              <a:cs typeface="Raleway"/>
            </a:endParaRPr>
          </a:p>
        </p:txBody>
      </p:sp>
      <p:sp>
        <p:nvSpPr>
          <p:cNvPr id="11" name="Rectangle 10"/>
          <p:cNvSpPr>
            <a:spLocks noChangeAspect="1"/>
          </p:cNvSpPr>
          <p:nvPr/>
        </p:nvSpPr>
        <p:spPr>
          <a:xfrm>
            <a:off x="735013" y="5160963"/>
            <a:ext cx="2646362"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Partners</a:t>
            </a:r>
            <a:endParaRPr lang="en-US" sz="2448" dirty="0">
              <a:latin typeface="Raleway"/>
              <a:ea typeface="Noto Serif" charset="0"/>
              <a:cs typeface="Raleway"/>
            </a:endParaRPr>
          </a:p>
        </p:txBody>
      </p:sp>
      <p:sp>
        <p:nvSpPr>
          <p:cNvPr id="12" name="Rectangle 11"/>
          <p:cNvSpPr>
            <a:spLocks/>
          </p:cNvSpPr>
          <p:nvPr/>
        </p:nvSpPr>
        <p:spPr>
          <a:xfrm>
            <a:off x="3508375"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17" name="Rectangle 16"/>
          <p:cNvSpPr>
            <a:spLocks noChangeAspect="1"/>
          </p:cNvSpPr>
          <p:nvPr/>
        </p:nvSpPr>
        <p:spPr>
          <a:xfrm>
            <a:off x="3508375" y="4287838"/>
            <a:ext cx="8193088"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chemeClr val="tx1"/>
                </a:solidFill>
                <a:latin typeface="Raleway"/>
                <a:ea typeface="Noto Serif" charset="0"/>
                <a:cs typeface="Raleway"/>
              </a:rPr>
              <a:t>Industry Proven | Lightweight | Open Source | Cloud-First</a:t>
            </a:r>
            <a:endParaRPr lang="en-US" sz="1734" dirty="0">
              <a:solidFill>
                <a:schemeClr val="tx1"/>
              </a:solidFill>
              <a:latin typeface="Raleway"/>
              <a:ea typeface="Noto Serif" charset="0"/>
              <a:cs typeface="Raleway"/>
            </a:endParaRPr>
          </a:p>
        </p:txBody>
      </p:sp>
      <p:sp>
        <p:nvSpPr>
          <p:cNvPr id="18" name="Rectangle 17"/>
          <p:cNvSpPr>
            <a:spLocks noChangeAspect="1"/>
          </p:cNvSpPr>
          <p:nvPr/>
        </p:nvSpPr>
        <p:spPr>
          <a:xfrm>
            <a:off x="3508375" y="3413125"/>
            <a:ext cx="8193088" cy="735013"/>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chemeClr val="tx1"/>
                </a:solidFill>
                <a:latin typeface="Raleway"/>
                <a:ea typeface="Noto Serif" charset="0"/>
                <a:cs typeface="Raleway"/>
              </a:rPr>
              <a:t>Lean Startup + Design Thinking + Agile Engineering</a:t>
            </a:r>
            <a:endParaRPr lang="en-US" sz="1734" dirty="0">
              <a:solidFill>
                <a:schemeClr val="tx1"/>
              </a:solidFill>
              <a:latin typeface="Raleway"/>
              <a:ea typeface="Noto Serif" charset="0"/>
              <a:cs typeface="Raleway"/>
            </a:endParaRPr>
          </a:p>
        </p:txBody>
      </p:sp>
      <p:sp>
        <p:nvSpPr>
          <p:cNvPr id="28" name="TextBox 27"/>
          <p:cNvSpPr txBox="1"/>
          <p:nvPr/>
        </p:nvSpPr>
        <p:spPr>
          <a:xfrm>
            <a:off x="890588" y="6219825"/>
            <a:ext cx="10966450" cy="368300"/>
          </a:xfrm>
          <a:prstGeom prst="rect">
            <a:avLst/>
          </a:prstGeom>
          <a:noFill/>
        </p:spPr>
        <p:txBody>
          <a:bodyPr>
            <a:spAutoFit/>
          </a:bodyPr>
          <a:lstStyle/>
          <a:p>
            <a:pPr algn="ctr">
              <a:defRPr/>
            </a:pPr>
            <a:r>
              <a:rPr lang="en-US" b="1" i="1" spc="41" dirty="0">
                <a:latin typeface="Raleway"/>
                <a:ea typeface="Noto Serif" charset="0"/>
                <a:cs typeface="Raleway"/>
              </a:rPr>
              <a:t>The right, quality solution, fast.</a:t>
            </a:r>
          </a:p>
        </p:txBody>
      </p:sp>
      <p:pic>
        <p:nvPicPr>
          <p:cNvPr id="61455" name="Picture 3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67538" y="5391150"/>
            <a:ext cx="1270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6" name="Picture 3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43313" y="5402263"/>
            <a:ext cx="12858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7" name="Picture 3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07013" y="5349875"/>
            <a:ext cx="125253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ectangle 34"/>
          <p:cNvSpPr>
            <a:spLocks/>
          </p:cNvSpPr>
          <p:nvPr/>
        </p:nvSpPr>
        <p:spPr>
          <a:xfrm>
            <a:off x="8494713"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36" name="Rectangle 35"/>
          <p:cNvSpPr>
            <a:spLocks/>
          </p:cNvSpPr>
          <p:nvPr/>
        </p:nvSpPr>
        <p:spPr>
          <a:xfrm>
            <a:off x="10156825"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pic>
        <p:nvPicPr>
          <p:cNvPr id="61460"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864600" y="5299075"/>
            <a:ext cx="86995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1"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212388" y="5318125"/>
            <a:ext cx="138588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36"/>
          <p:cNvSpPr>
            <a:spLocks/>
          </p:cNvSpPr>
          <p:nvPr/>
        </p:nvSpPr>
        <p:spPr>
          <a:xfrm>
            <a:off x="3511550" y="1657350"/>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Mastery Excellence</a:t>
            </a:r>
            <a:endParaRPr lang="en-US" sz="1734" dirty="0">
              <a:solidFill>
                <a:srgbClr val="141513"/>
              </a:solidFill>
              <a:latin typeface="Raleway"/>
              <a:ea typeface="Noto Serif" charset="0"/>
              <a:cs typeface="Raleway"/>
            </a:endParaRPr>
          </a:p>
        </p:txBody>
      </p:sp>
      <p:sp>
        <p:nvSpPr>
          <p:cNvPr id="38" name="Rectangle 37"/>
          <p:cNvSpPr>
            <a:spLocks/>
          </p:cNvSpPr>
          <p:nvPr/>
        </p:nvSpPr>
        <p:spPr>
          <a:xfrm>
            <a:off x="5581650" y="1660525"/>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Integrated Collaborative</a:t>
            </a:r>
            <a:endParaRPr lang="en-US" sz="1734" dirty="0">
              <a:solidFill>
                <a:srgbClr val="141513"/>
              </a:solidFill>
              <a:latin typeface="Raleway"/>
              <a:ea typeface="Noto Serif" charset="0"/>
              <a:cs typeface="Raleway"/>
            </a:endParaRPr>
          </a:p>
        </p:txBody>
      </p:sp>
      <p:sp>
        <p:nvSpPr>
          <p:cNvPr id="39" name="Rectangle 38"/>
          <p:cNvSpPr>
            <a:spLocks/>
          </p:cNvSpPr>
          <p:nvPr/>
        </p:nvSpPr>
        <p:spPr>
          <a:xfrm>
            <a:off x="7651750" y="1663700"/>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Skilled</a:t>
            </a:r>
          </a:p>
          <a:p>
            <a:pPr algn="ctr">
              <a:defRPr/>
            </a:pPr>
            <a:r>
              <a:rPr lang="en-US" sz="1734" dirty="0">
                <a:solidFill>
                  <a:srgbClr val="141513"/>
                </a:solidFill>
                <a:latin typeface="Raleway"/>
                <a:ea typeface="Noto Serif" charset="0"/>
                <a:cs typeface="Raleway"/>
              </a:rPr>
              <a:t>Certified</a:t>
            </a:r>
            <a:endParaRPr lang="en-US" sz="1734" dirty="0">
              <a:solidFill>
                <a:srgbClr val="141513"/>
              </a:solidFill>
              <a:latin typeface="Raleway"/>
              <a:ea typeface="Noto Serif" charset="0"/>
              <a:cs typeface="Raleway"/>
            </a:endParaRPr>
          </a:p>
        </p:txBody>
      </p:sp>
      <p:sp>
        <p:nvSpPr>
          <p:cNvPr id="41" name="Rectangle 40"/>
          <p:cNvSpPr>
            <a:spLocks/>
          </p:cNvSpPr>
          <p:nvPr/>
        </p:nvSpPr>
        <p:spPr>
          <a:xfrm>
            <a:off x="9721850" y="1666875"/>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Agile</a:t>
            </a:r>
          </a:p>
          <a:p>
            <a:pPr algn="ctr">
              <a:defRPr/>
            </a:pPr>
            <a:r>
              <a:rPr lang="en-US" sz="1734" dirty="0">
                <a:solidFill>
                  <a:srgbClr val="141513"/>
                </a:solidFill>
                <a:latin typeface="Raleway"/>
                <a:ea typeface="Noto Serif" charset="0"/>
                <a:cs typeface="Raleway"/>
              </a:rPr>
              <a:t> Lean</a:t>
            </a:r>
            <a:endParaRPr lang="en-US" sz="1734" dirty="0">
              <a:solidFill>
                <a:srgbClr val="141513"/>
              </a:solidFill>
              <a:latin typeface="Raleway"/>
              <a:ea typeface="Noto Serif" charset="0"/>
              <a:cs typeface="Raleway"/>
            </a:endParaRPr>
          </a:p>
        </p:txBody>
      </p:sp>
      <p:sp>
        <p:nvSpPr>
          <p:cNvPr id="42" name="Rectangle 41"/>
          <p:cNvSpPr>
            <a:spLocks noChangeAspect="1"/>
          </p:cNvSpPr>
          <p:nvPr/>
        </p:nvSpPr>
        <p:spPr>
          <a:xfrm>
            <a:off x="3511550" y="2544763"/>
            <a:ext cx="8191500"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chemeClr val="tx1"/>
                </a:solidFill>
                <a:latin typeface="Raleway"/>
                <a:ea typeface="Noto Serif" charset="0"/>
                <a:cs typeface="Raleway"/>
              </a:rPr>
              <a:t>Strategy + Design + Engineering + Cognitive Analytics</a:t>
            </a:r>
            <a:endParaRPr lang="en-US" sz="1734" dirty="0">
              <a:solidFill>
                <a:schemeClr val="tx1"/>
              </a:solidFill>
              <a:latin typeface="Raleway"/>
              <a:ea typeface="Noto Serif" charset="0"/>
              <a:cs typeface="Raleway"/>
            </a:endParaRPr>
          </a:p>
        </p:txBody>
      </p:sp>
    </p:spTree>
    <p:extLst>
      <p:ext uri="{BB962C8B-B14F-4D97-AF65-F5344CB8AC3E}">
        <p14:creationId xmlns:p14="http://schemas.microsoft.com/office/powerpoint/2010/main" val="181097946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566738" y="552450"/>
            <a:ext cx="10569575" cy="484188"/>
          </a:xfrm>
          <a:prstGeom prst="rect">
            <a:avLst/>
          </a:prstGeom>
        </p:spPr>
        <p:txBody>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lnSpc>
                <a:spcPct val="90000"/>
              </a:lnSpc>
              <a:spcBef>
                <a:spcPts val="0"/>
              </a:spcBef>
              <a:defRPr/>
            </a:pPr>
            <a:r>
              <a:rPr lang="en-US" sz="3060" b="1" dirty="0">
                <a:latin typeface="Raleway ExtraBold" charset="0"/>
                <a:ea typeface="Raleway ExtraBold" charset="0"/>
                <a:cs typeface="Raleway ExtraBold" charset="0"/>
              </a:rPr>
              <a:t>TECHNOLOGIES &amp; PARTNERS</a:t>
            </a:r>
          </a:p>
        </p:txBody>
      </p:sp>
      <p:sp>
        <p:nvSpPr>
          <p:cNvPr id="3" name="Rectangle 2"/>
          <p:cNvSpPr/>
          <p:nvPr/>
        </p:nvSpPr>
        <p:spPr>
          <a:xfrm>
            <a:off x="657225" y="12160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52" name="Rectangle 51"/>
          <p:cNvSpPr>
            <a:spLocks noChangeAspect="1"/>
          </p:cNvSpPr>
          <p:nvPr/>
        </p:nvSpPr>
        <p:spPr>
          <a:xfrm>
            <a:off x="650875" y="5842000"/>
            <a:ext cx="2646363" cy="7350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Operations &amp; Support</a:t>
            </a:r>
            <a:endParaRPr lang="en-US" dirty="0">
              <a:latin typeface="Raleway ExtraBold"/>
              <a:ea typeface="Noto Serif" charset="0"/>
              <a:cs typeface="Raleway ExtraBold"/>
            </a:endParaRPr>
          </a:p>
        </p:txBody>
      </p:sp>
      <p:sp>
        <p:nvSpPr>
          <p:cNvPr id="65" name="Rectangle 64"/>
          <p:cNvSpPr>
            <a:spLocks noChangeAspect="1"/>
          </p:cNvSpPr>
          <p:nvPr/>
        </p:nvSpPr>
        <p:spPr>
          <a:xfrm>
            <a:off x="3378200" y="1608138"/>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66" name="Rectangle 65"/>
          <p:cNvSpPr>
            <a:spLocks noChangeAspect="1"/>
          </p:cNvSpPr>
          <p:nvPr/>
        </p:nvSpPr>
        <p:spPr>
          <a:xfrm>
            <a:off x="647700" y="4995863"/>
            <a:ext cx="2646363"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Platform</a:t>
            </a:r>
            <a:endParaRPr lang="en-US" dirty="0">
              <a:latin typeface="Raleway ExtraBold"/>
              <a:ea typeface="Noto Serif" charset="0"/>
              <a:cs typeface="Raleway ExtraBold"/>
            </a:endParaRPr>
          </a:p>
        </p:txBody>
      </p:sp>
      <p:sp>
        <p:nvSpPr>
          <p:cNvPr id="67" name="Rectangle 66"/>
          <p:cNvSpPr>
            <a:spLocks noChangeAspect="1"/>
          </p:cNvSpPr>
          <p:nvPr/>
        </p:nvSpPr>
        <p:spPr>
          <a:xfrm>
            <a:off x="647700" y="4144963"/>
            <a:ext cx="2646363"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Infrastructure</a:t>
            </a:r>
            <a:endParaRPr lang="en-US" dirty="0">
              <a:latin typeface="Raleway ExtraBold"/>
              <a:ea typeface="Noto Serif" charset="0"/>
              <a:cs typeface="Raleway ExtraBold"/>
            </a:endParaRPr>
          </a:p>
        </p:txBody>
      </p:sp>
      <p:sp>
        <p:nvSpPr>
          <p:cNvPr id="68" name="Rectangle 67"/>
          <p:cNvSpPr>
            <a:spLocks noChangeAspect="1"/>
          </p:cNvSpPr>
          <p:nvPr/>
        </p:nvSpPr>
        <p:spPr>
          <a:xfrm>
            <a:off x="646113" y="3298825"/>
            <a:ext cx="2646362" cy="7350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err="1">
                <a:latin typeface="Raleway ExtraBold"/>
                <a:ea typeface="Noto Serif" charset="0"/>
                <a:cs typeface="Raleway ExtraBold"/>
              </a:rPr>
              <a:t>DevOps</a:t>
            </a:r>
            <a:r>
              <a:rPr lang="en-US" dirty="0">
                <a:latin typeface="Raleway ExtraBold"/>
                <a:ea typeface="Noto Serif" charset="0"/>
                <a:cs typeface="Raleway ExtraBold"/>
              </a:rPr>
              <a:t> CI/CD</a:t>
            </a:r>
            <a:endParaRPr lang="en-US" dirty="0">
              <a:latin typeface="Raleway ExtraBold"/>
              <a:ea typeface="Noto Serif" charset="0"/>
              <a:cs typeface="Raleway ExtraBold"/>
            </a:endParaRPr>
          </a:p>
        </p:txBody>
      </p:sp>
      <p:sp>
        <p:nvSpPr>
          <p:cNvPr id="69" name="Rectangle 68"/>
          <p:cNvSpPr>
            <a:spLocks noChangeAspect="1"/>
          </p:cNvSpPr>
          <p:nvPr/>
        </p:nvSpPr>
        <p:spPr>
          <a:xfrm>
            <a:off x="646113" y="2457450"/>
            <a:ext cx="2646362"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Cognitive Analytics</a:t>
            </a:r>
            <a:endParaRPr lang="en-US" dirty="0">
              <a:latin typeface="Raleway ExtraBold"/>
              <a:ea typeface="Noto Serif" charset="0"/>
              <a:cs typeface="Raleway ExtraBold"/>
            </a:endParaRPr>
          </a:p>
        </p:txBody>
      </p:sp>
      <p:sp>
        <p:nvSpPr>
          <p:cNvPr id="70" name="Rectangle 69"/>
          <p:cNvSpPr>
            <a:spLocks noChangeAspect="1"/>
          </p:cNvSpPr>
          <p:nvPr/>
        </p:nvSpPr>
        <p:spPr>
          <a:xfrm>
            <a:off x="642938" y="1608138"/>
            <a:ext cx="2646362"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Application</a:t>
            </a:r>
            <a:endParaRPr lang="en-US" dirty="0">
              <a:latin typeface="Raleway ExtraBold"/>
              <a:ea typeface="Noto Serif" charset="0"/>
              <a:cs typeface="Raleway ExtraBold"/>
            </a:endParaRPr>
          </a:p>
        </p:txBody>
      </p:sp>
      <p:sp>
        <p:nvSpPr>
          <p:cNvPr id="71" name="Rectangle 70"/>
          <p:cNvSpPr>
            <a:spLocks noChangeAspect="1"/>
          </p:cNvSpPr>
          <p:nvPr/>
        </p:nvSpPr>
        <p:spPr>
          <a:xfrm>
            <a:off x="3378200" y="2451100"/>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2" name="Rectangle 71"/>
          <p:cNvSpPr>
            <a:spLocks noChangeAspect="1"/>
          </p:cNvSpPr>
          <p:nvPr/>
        </p:nvSpPr>
        <p:spPr>
          <a:xfrm>
            <a:off x="3378200" y="3294063"/>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3" name="Rectangle 72"/>
          <p:cNvSpPr>
            <a:spLocks noChangeAspect="1"/>
          </p:cNvSpPr>
          <p:nvPr/>
        </p:nvSpPr>
        <p:spPr>
          <a:xfrm>
            <a:off x="3378200" y="4138613"/>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4" name="Rectangle 73"/>
          <p:cNvSpPr>
            <a:spLocks noChangeAspect="1"/>
          </p:cNvSpPr>
          <p:nvPr/>
        </p:nvSpPr>
        <p:spPr>
          <a:xfrm>
            <a:off x="3378200" y="4995863"/>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5" name="Rectangle 74"/>
          <p:cNvSpPr>
            <a:spLocks noChangeAspect="1"/>
          </p:cNvSpPr>
          <p:nvPr/>
        </p:nvSpPr>
        <p:spPr>
          <a:xfrm>
            <a:off x="3378200" y="5837238"/>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pic>
        <p:nvPicPr>
          <p:cNvPr id="63503" name="Picture 7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93500" y="1738313"/>
            <a:ext cx="50641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4" name="Picture 7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70375" y="2022475"/>
            <a:ext cx="8318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5" name="Picture 7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620375" y="1749425"/>
            <a:ext cx="766763"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6" name="Picture 7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60938" y="1676400"/>
            <a:ext cx="1044575"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7" name="Picture 8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478213" y="1706563"/>
            <a:ext cx="1065212"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8" name="Picture 8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710488" y="1865313"/>
            <a:ext cx="820737"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9" name="Picture 8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290050" y="1885950"/>
            <a:ext cx="1209675"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0" name="Picture 8"/>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002338" y="1800225"/>
            <a:ext cx="814387"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1" name="Picture 76"/>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910388" y="1671638"/>
            <a:ext cx="73025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2" name="Picture 84"/>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9525000" y="2700338"/>
            <a:ext cx="731838"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3" name="Picture 85"/>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372475" y="2755900"/>
            <a:ext cx="93027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4" name="Picture 86"/>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502525" y="2643188"/>
            <a:ext cx="7286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5" name="Picture 87"/>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6143625" y="2716213"/>
            <a:ext cx="1233488"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6" name="Picture 88"/>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4873625" y="2674938"/>
            <a:ext cx="1160463"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7" name="Picture 90"/>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0548938" y="2663825"/>
            <a:ext cx="13843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8" name="Picture 92"/>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5014913" y="5116513"/>
            <a:ext cx="151447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9" name="Picture 93"/>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4665662" y="3557587"/>
            <a:ext cx="10953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0" name="Picture 94"/>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6005512" y="3554412"/>
            <a:ext cx="12795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1" name="Picture 95"/>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774113" y="5267325"/>
            <a:ext cx="1020762"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2" name="Picture 96"/>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351837" y="3529013"/>
            <a:ext cx="1143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3" name="Picture 97"/>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10690225" y="3529013"/>
            <a:ext cx="1255713"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4" name="Picture 98"/>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7491314" y="3438526"/>
            <a:ext cx="407987"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5" name="Picture 99"/>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3648075" y="3308350"/>
            <a:ext cx="817562"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6" name="Picture 100"/>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3770313" y="6111875"/>
            <a:ext cx="84455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7" name="Picture 101"/>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7885113" y="6021388"/>
            <a:ext cx="966787"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8" name="Picture 102"/>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9351963" y="6021388"/>
            <a:ext cx="1157287"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9" name="Picture 103"/>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a:off x="6316663" y="5707063"/>
            <a:ext cx="1068387"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0" name="Picture 104"/>
          <p:cNvPicPr>
            <a:picLocks noChangeAspect="1"/>
          </p:cNvPicPr>
          <p:nvPr/>
        </p:nvPicPr>
        <p:blipFill>
          <a:blip r:embed="rId30">
            <a:extLst>
              <a:ext uri="{28A0092B-C50C-407E-A947-70E740481C1C}">
                <a14:useLocalDpi xmlns:a14="http://schemas.microsoft.com/office/drawing/2010/main" val="0"/>
              </a:ext>
            </a:extLst>
          </a:blip>
          <a:srcRect/>
          <a:stretch>
            <a:fillRect/>
          </a:stretch>
        </p:blipFill>
        <p:spPr bwMode="auto">
          <a:xfrm>
            <a:off x="5116513" y="5918200"/>
            <a:ext cx="6985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1" name="Picture 105"/>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7180263" y="4276725"/>
            <a:ext cx="869950"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2" name="Picture 106"/>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11010900" y="5980113"/>
            <a:ext cx="869950"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3" name="Picture 3"/>
          <p:cNvPicPr>
            <a:picLocks noChangeAspect="1"/>
          </p:cNvPicPr>
          <p:nvPr/>
        </p:nvPicPr>
        <p:blipFill>
          <a:blip r:embed="rId32">
            <a:extLst>
              <a:ext uri="{28A0092B-C50C-407E-A947-70E740481C1C}">
                <a14:useLocalDpi xmlns:a14="http://schemas.microsoft.com/office/drawing/2010/main" val="0"/>
              </a:ext>
            </a:extLst>
          </a:blip>
          <a:srcRect/>
          <a:stretch>
            <a:fillRect/>
          </a:stretch>
        </p:blipFill>
        <p:spPr bwMode="auto">
          <a:xfrm>
            <a:off x="8734425" y="1728788"/>
            <a:ext cx="341313"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4" name="Picture 47"/>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3451225" y="2593975"/>
            <a:ext cx="136842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9823450" y="3344862"/>
            <a:ext cx="619126" cy="619126"/>
          </a:xfrm>
          <a:prstGeom prst="rect">
            <a:avLst/>
          </a:prstGeom>
        </p:spPr>
      </p:pic>
    </p:spTree>
    <p:extLst>
      <p:ext uri="{BB962C8B-B14F-4D97-AF65-F5344CB8AC3E}">
        <p14:creationId xmlns:p14="http://schemas.microsoft.com/office/powerpoint/2010/main" val="4269080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Todo</a:t>
            </a:r>
            <a:r>
              <a:rPr lang="en-US" dirty="0" smtClean="0"/>
              <a:t> Application</a:t>
            </a:r>
            <a:endParaRPr lang="en-US" dirty="0"/>
          </a:p>
        </p:txBody>
      </p:sp>
      <p:sp>
        <p:nvSpPr>
          <p:cNvPr id="5" name="Text Placeholder 4"/>
          <p:cNvSpPr>
            <a:spLocks noGrp="1"/>
          </p:cNvSpPr>
          <p:nvPr>
            <p:ph type="body" sz="quarter" idx="10"/>
          </p:nvPr>
        </p:nvSpPr>
        <p:spPr>
          <a:xfrm>
            <a:off x="274702" y="1211287"/>
            <a:ext cx="4308873" cy="4881336"/>
          </a:xfrm>
        </p:spPr>
        <p:txBody>
          <a:bodyPr/>
          <a:lstStyle/>
          <a:p>
            <a:r>
              <a:rPr lang="en-US" sz="2800" dirty="0" smtClean="0"/>
              <a:t>Simple Micro-service based application</a:t>
            </a:r>
          </a:p>
          <a:p>
            <a:r>
              <a:rPr lang="en-US" sz="2800" dirty="0" err="1" smtClean="0"/>
              <a:t>ReactJS</a:t>
            </a:r>
            <a:r>
              <a:rPr lang="en-US" sz="2800" dirty="0" smtClean="0"/>
              <a:t> UI</a:t>
            </a:r>
          </a:p>
          <a:p>
            <a:r>
              <a:rPr lang="en-US" sz="2800" dirty="0" smtClean="0"/>
              <a:t>Java </a:t>
            </a:r>
            <a:r>
              <a:rPr lang="en-US" sz="2800" dirty="0" err="1" smtClean="0"/>
              <a:t>Springboot</a:t>
            </a:r>
            <a:r>
              <a:rPr lang="en-US" sz="2800" dirty="0" smtClean="0"/>
              <a:t> </a:t>
            </a:r>
            <a:r>
              <a:rPr lang="en-US" sz="2800" dirty="0" err="1" smtClean="0"/>
              <a:t>TodoItem</a:t>
            </a:r>
            <a:r>
              <a:rPr lang="en-US" sz="2800" dirty="0" smtClean="0"/>
              <a:t> API</a:t>
            </a:r>
          </a:p>
          <a:p>
            <a:r>
              <a:rPr lang="en-US" sz="2800" dirty="0" err="1" smtClean="0"/>
              <a:t>NodeJS</a:t>
            </a:r>
            <a:r>
              <a:rPr lang="en-US" sz="2800" dirty="0" smtClean="0"/>
              <a:t> User API</a:t>
            </a:r>
          </a:p>
          <a:p>
            <a:r>
              <a:rPr lang="en-US" sz="2800" dirty="0" smtClean="0"/>
              <a:t>MongoDB for the database</a:t>
            </a:r>
          </a:p>
          <a:p>
            <a:r>
              <a:rPr lang="en-US" sz="2800" dirty="0" smtClean="0"/>
              <a:t>Supports OpenID Connect/OAuth2 with Azure AD</a:t>
            </a: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7785" y="571500"/>
            <a:ext cx="5954486" cy="6129618"/>
          </a:xfrm>
          <a:prstGeom prst="rect">
            <a:avLst/>
          </a:prstGeom>
        </p:spPr>
      </p:pic>
    </p:spTree>
    <p:extLst>
      <p:ext uri="{BB962C8B-B14F-4D97-AF65-F5344CB8AC3E}">
        <p14:creationId xmlns:p14="http://schemas.microsoft.com/office/powerpoint/2010/main" val="279249702"/>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Why Modernize Apps?</a:t>
            </a:r>
          </a:p>
        </p:txBody>
      </p:sp>
    </p:spTree>
    <p:extLst>
      <p:ext uri="{BB962C8B-B14F-4D97-AF65-F5344CB8AC3E}">
        <p14:creationId xmlns:p14="http://schemas.microsoft.com/office/powerpoint/2010/main" val="1186773680"/>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95"/>
          <p:cNvSpPr>
            <a:spLocks/>
          </p:cNvSpPr>
          <p:nvPr/>
        </p:nvSpPr>
        <p:spPr bwMode="auto">
          <a:xfrm flipH="1">
            <a:off x="-367336" y="4157380"/>
            <a:ext cx="4047245" cy="262836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8" name="Freeform 95"/>
          <p:cNvSpPr>
            <a:spLocks/>
          </p:cNvSpPr>
          <p:nvPr/>
        </p:nvSpPr>
        <p:spPr bwMode="auto">
          <a:xfrm flipH="1">
            <a:off x="7692365" y="4186167"/>
            <a:ext cx="4732100" cy="307312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9" name="Freeform 95"/>
          <p:cNvSpPr>
            <a:spLocks/>
          </p:cNvSpPr>
          <p:nvPr/>
        </p:nvSpPr>
        <p:spPr bwMode="auto">
          <a:xfrm flipH="1">
            <a:off x="-367337" y="5245697"/>
            <a:ext cx="3990770" cy="259169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0" name="Freeform 95"/>
          <p:cNvSpPr>
            <a:spLocks/>
          </p:cNvSpPr>
          <p:nvPr/>
        </p:nvSpPr>
        <p:spPr bwMode="auto">
          <a:xfrm flipH="1">
            <a:off x="8661982" y="5810356"/>
            <a:ext cx="3087147" cy="200485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1" name="Freeform 95"/>
          <p:cNvSpPr>
            <a:spLocks/>
          </p:cNvSpPr>
          <p:nvPr/>
        </p:nvSpPr>
        <p:spPr bwMode="auto">
          <a:xfrm flipH="1">
            <a:off x="5751899" y="5553343"/>
            <a:ext cx="3880930" cy="252035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2" name="Freeform 95"/>
          <p:cNvSpPr>
            <a:spLocks/>
          </p:cNvSpPr>
          <p:nvPr/>
        </p:nvSpPr>
        <p:spPr bwMode="auto">
          <a:xfrm flipH="1">
            <a:off x="1796390" y="5750673"/>
            <a:ext cx="4774694" cy="310078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pic>
        <p:nvPicPr>
          <p:cNvPr id="55" name="Picture 54"/>
          <p:cNvPicPr>
            <a:picLocks noChangeAspect="1"/>
          </p:cNvPicPr>
          <p:nvPr/>
        </p:nvPicPr>
        <p:blipFill rotWithShape="1">
          <a:blip r:embed="rId3">
            <a:grayscl/>
            <a:extLst>
              <a:ext uri="{28A0092B-C50C-407E-A947-70E740481C1C}">
                <a14:useLocalDpi xmlns:a14="http://schemas.microsoft.com/office/drawing/2010/main" val="0"/>
              </a:ext>
            </a:extLst>
          </a:blip>
          <a:srcRect l="38754" t="742" r="26367" b="1310"/>
          <a:stretch/>
        </p:blipFill>
        <p:spPr>
          <a:xfrm>
            <a:off x="3261965" y="668733"/>
            <a:ext cx="2927755" cy="5485622"/>
          </a:xfrm>
          <a:prstGeom prst="rect">
            <a:avLst/>
          </a:prstGeom>
        </p:spPr>
      </p:pic>
      <p:grpSp>
        <p:nvGrpSpPr>
          <p:cNvPr id="9" name="Group 8"/>
          <p:cNvGrpSpPr/>
          <p:nvPr/>
        </p:nvGrpSpPr>
        <p:grpSpPr>
          <a:xfrm>
            <a:off x="3261964" y="5011743"/>
            <a:ext cx="2929443" cy="1142610"/>
            <a:chOff x="3261544" y="5554891"/>
            <a:chExt cx="2929859" cy="1142772"/>
          </a:xfrm>
        </p:grpSpPr>
        <p:sp>
          <p:nvSpPr>
            <p:cNvPr id="25" name="Rectangle 24"/>
            <p:cNvSpPr/>
            <p:nvPr/>
          </p:nvSpPr>
          <p:spPr bwMode="auto">
            <a:xfrm>
              <a:off x="3261544"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2" name="Picture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3504" y="5959276"/>
              <a:ext cx="2024255" cy="334002"/>
            </a:xfrm>
            <a:prstGeom prst="rect">
              <a:avLst/>
            </a:prstGeom>
          </p:spPr>
        </p:pic>
      </p:grpSp>
      <p:pic>
        <p:nvPicPr>
          <p:cNvPr id="58" name="Picture 57"/>
          <p:cNvPicPr>
            <a:picLocks noChangeAspect="1"/>
          </p:cNvPicPr>
          <p:nvPr/>
        </p:nvPicPr>
        <p:blipFill rotWithShape="1">
          <a:blip r:embed="rId5" cstate="print">
            <a:grayscl/>
            <a:extLst>
              <a:ext uri="{28A0092B-C50C-407E-A947-70E740481C1C}">
                <a14:useLocalDpi xmlns:a14="http://schemas.microsoft.com/office/drawing/2010/main" val="0"/>
              </a:ext>
            </a:extLst>
          </a:blip>
          <a:srcRect l="29011" t="12203" r="1317" b="658"/>
          <a:stretch/>
        </p:blipFill>
        <p:spPr>
          <a:xfrm>
            <a:off x="6246758" y="668732"/>
            <a:ext cx="2927755" cy="5485622"/>
          </a:xfrm>
          <a:prstGeom prst="rect">
            <a:avLst/>
          </a:prstGeom>
          <a:solidFill>
            <a:srgbClr val="00AEF0"/>
          </a:solidFill>
        </p:spPr>
      </p:pic>
      <p:grpSp>
        <p:nvGrpSpPr>
          <p:cNvPr id="8" name="Group 7"/>
          <p:cNvGrpSpPr/>
          <p:nvPr/>
        </p:nvGrpSpPr>
        <p:grpSpPr>
          <a:xfrm>
            <a:off x="6246758" y="5011743"/>
            <a:ext cx="2929443" cy="1142610"/>
            <a:chOff x="6246761" y="5554891"/>
            <a:chExt cx="2929859" cy="1142772"/>
          </a:xfrm>
        </p:grpSpPr>
        <p:sp>
          <p:nvSpPr>
            <p:cNvPr id="30" name="Rectangle 29"/>
            <p:cNvSpPr/>
            <p:nvPr/>
          </p:nvSpPr>
          <p:spPr bwMode="auto">
            <a:xfrm>
              <a:off x="6246761"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4880" y="5758033"/>
              <a:ext cx="1671933" cy="736487"/>
            </a:xfrm>
            <a:prstGeom prst="rect">
              <a:avLst/>
            </a:prstGeom>
          </p:spPr>
        </p:pic>
      </p:grpSp>
      <p:pic>
        <p:nvPicPr>
          <p:cNvPr id="60" name="Picture 59"/>
          <p:cNvPicPr>
            <a:picLocks noChangeAspect="1"/>
          </p:cNvPicPr>
          <p:nvPr/>
        </p:nvPicPr>
        <p:blipFill rotWithShape="1">
          <a:blip r:embed="rId7">
            <a:grayscl/>
            <a:extLst>
              <a:ext uri="{28A0092B-C50C-407E-A947-70E740481C1C}">
                <a14:useLocalDpi xmlns:a14="http://schemas.microsoft.com/office/drawing/2010/main" val="0"/>
              </a:ext>
            </a:extLst>
          </a:blip>
          <a:srcRect l="331" t="92" r="20514" b="912"/>
          <a:stretch/>
        </p:blipFill>
        <p:spPr>
          <a:xfrm>
            <a:off x="9231552" y="668733"/>
            <a:ext cx="2927758" cy="5485622"/>
          </a:xfrm>
          <a:prstGeom prst="rect">
            <a:avLst/>
          </a:prstGeom>
          <a:noFill/>
        </p:spPr>
      </p:pic>
      <p:grpSp>
        <p:nvGrpSpPr>
          <p:cNvPr id="7" name="Group 6"/>
          <p:cNvGrpSpPr/>
          <p:nvPr/>
        </p:nvGrpSpPr>
        <p:grpSpPr>
          <a:xfrm>
            <a:off x="9231553" y="5011743"/>
            <a:ext cx="2929443" cy="1142610"/>
            <a:chOff x="9231979" y="5554891"/>
            <a:chExt cx="2929859" cy="1142772"/>
          </a:xfrm>
        </p:grpSpPr>
        <p:sp>
          <p:nvSpPr>
            <p:cNvPr id="31" name="Rectangle 30"/>
            <p:cNvSpPr/>
            <p:nvPr/>
          </p:nvSpPr>
          <p:spPr bwMode="auto">
            <a:xfrm>
              <a:off x="923197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98862" y="5577676"/>
              <a:ext cx="2194407" cy="1097202"/>
            </a:xfrm>
            <a:prstGeom prst="rect">
              <a:avLst/>
            </a:prstGeom>
          </p:spPr>
        </p:pic>
      </p:grpSp>
      <p:pic>
        <p:nvPicPr>
          <p:cNvPr id="3" name="Picture 2"/>
          <p:cNvPicPr>
            <a:picLocks noChangeAspect="1"/>
          </p:cNvPicPr>
          <p:nvPr/>
        </p:nvPicPr>
        <p:blipFill rotWithShape="1">
          <a:blip r:embed="rId9">
            <a:grayscl/>
          </a:blip>
          <a:srcRect l="40263" t="9658" r="28169" b="6027"/>
          <a:stretch/>
        </p:blipFill>
        <p:spPr>
          <a:xfrm>
            <a:off x="277171" y="668732"/>
            <a:ext cx="2927754" cy="5485622"/>
          </a:xfrm>
          <a:prstGeom prst="rect">
            <a:avLst/>
          </a:prstGeom>
        </p:spPr>
      </p:pic>
      <p:grpSp>
        <p:nvGrpSpPr>
          <p:cNvPr id="10" name="Group 9"/>
          <p:cNvGrpSpPr/>
          <p:nvPr/>
        </p:nvGrpSpPr>
        <p:grpSpPr>
          <a:xfrm>
            <a:off x="275482" y="5011743"/>
            <a:ext cx="2929443" cy="1142610"/>
            <a:chOff x="274639" y="5554891"/>
            <a:chExt cx="2929859" cy="1142772"/>
          </a:xfrm>
        </p:grpSpPr>
        <p:sp>
          <p:nvSpPr>
            <p:cNvPr id="4" name="Rectangle 3"/>
            <p:cNvSpPr/>
            <p:nvPr/>
          </p:nvSpPr>
          <p:spPr bwMode="auto">
            <a:xfrm>
              <a:off x="27463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1" name="Picture 6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0181" y="5686160"/>
              <a:ext cx="1760467" cy="880235"/>
            </a:xfrm>
            <a:prstGeom prst="rect">
              <a:avLst/>
            </a:prstGeom>
          </p:spPr>
        </p:pic>
      </p:grpSp>
      <p:sp>
        <p:nvSpPr>
          <p:cNvPr id="6" name="Rectangle 5"/>
          <p:cNvSpPr/>
          <p:nvPr/>
        </p:nvSpPr>
        <p:spPr bwMode="auto">
          <a:xfrm>
            <a:off x="881" y="496"/>
            <a:ext cx="12423582" cy="1211091"/>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5" name="Title 4">
            <a:extLst>
              <a:ext uri="{FF2B5EF4-FFF2-40B4-BE49-F238E27FC236}">
                <a16:creationId xmlns:a16="http://schemas.microsoft.com/office/drawing/2014/main" xmlns="" id="{26FB0E6E-ECB4-41A3-8D00-BDDFBD9CC97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1934813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10.xml><?xml version="1.0" encoding="utf-8"?>
<a:theme xmlns:a="http://schemas.openxmlformats.org/drawingml/2006/main" name="Architech2017">
  <a:themeElements>
    <a:clrScheme name="Architech 2017 3">
      <a:dk1>
        <a:srgbClr val="141513"/>
      </a:dk1>
      <a:lt1>
        <a:srgbClr val="FFFFFF"/>
      </a:lt1>
      <a:dk2>
        <a:srgbClr val="2D2E2C"/>
      </a:dk2>
      <a:lt2>
        <a:srgbClr val="F3F3F3"/>
      </a:lt2>
      <a:accent1>
        <a:srgbClr val="3FC8C3"/>
      </a:accent1>
      <a:accent2>
        <a:srgbClr val="FFFF00"/>
      </a:accent2>
      <a:accent3>
        <a:srgbClr val="E5202F"/>
      </a:accent3>
      <a:accent4>
        <a:srgbClr val="B3E0E3"/>
      </a:accent4>
      <a:accent5>
        <a:srgbClr val="FAF37C"/>
      </a:accent5>
      <a:accent6>
        <a:srgbClr val="FF8C88"/>
      </a:accent6>
      <a:hlink>
        <a:srgbClr val="3FC8C3"/>
      </a:hlink>
      <a:folHlink>
        <a:srgbClr val="2DA7A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110000"/>
          </a:lnSpc>
          <a:spcAft>
            <a:spcPts val="1200"/>
          </a:spcAft>
          <a:defRPr sz="1600" spc="40" dirty="0" smtClean="0">
            <a:latin typeface="Noto Serif" charset="0"/>
            <a:ea typeface="Noto Serif" charset="0"/>
            <a:cs typeface="Noto Serif" charset="0"/>
          </a:defRPr>
        </a:defPPr>
      </a:lstStyle>
    </a:txDef>
  </a:objectDefaults>
  <a:extraClrSchemeLst/>
  <a:extLst>
    <a:ext uri="{05A4C25C-085E-4340-85A3-A5531E510DB2}">
      <thm15:themeFamily xmlns:thm15="http://schemas.microsoft.com/office/thememl/2012/main" name="Architech2017" id="{EE16EC20-3975-A943-8AE3-A3103FF0B18C}" vid="{53815A54-AF90-9F43-9D42-2587E57B4C3E}"/>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ynnette_Template.potx" id="{388ABE4F-C0F5-42AC-B6B7-3B98FA8C9DB7}" vid="{ACB06627-B523-4F20-803B-9B128BE074D4}"/>
    </a:ext>
  </a:extLst>
</a:theme>
</file>

<file path=ppt/theme/theme3.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3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5.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6.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7.xml><?xml version="1.0" encoding="utf-8"?>
<a:theme xmlns:a="http://schemas.openxmlformats.org/drawingml/2006/main" name="8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8.xml><?xml version="1.0" encoding="utf-8"?>
<a:theme xmlns:a="http://schemas.openxmlformats.org/drawingml/2006/main" name="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1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Override1.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2.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3.xml><?xml version="1.0" encoding="utf-8"?>
<a:themeOverride xmlns:a="http://schemas.openxmlformats.org/drawingml/2006/main">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D8D8A39D845364293608B2A4F901C95" ma:contentTypeVersion="6" ma:contentTypeDescription="Create a new document." ma:contentTypeScope="" ma:versionID="66384745acbb00a4aecb662c53b6d63a">
  <xsd:schema xmlns:xsd="http://www.w3.org/2001/XMLSchema" xmlns:xs="http://www.w3.org/2001/XMLSchema" xmlns:p="http://schemas.microsoft.com/office/2006/metadata/properties" xmlns:ns2="f760ed16-bb25-4d3e-abb0-e60d885bb92e" xmlns:ns3="b3810976-711c-4672-8b3a-59793aa71c6f" targetNamespace="http://schemas.microsoft.com/office/2006/metadata/properties" ma:root="true" ma:fieldsID="cc27b7e04f78a18c2c981c87138a8cdb" ns2:_="" ns3:_="">
    <xsd:import namespace="f760ed16-bb25-4d3e-abb0-e60d885bb92e"/>
    <xsd:import namespace="b3810976-711c-4672-8b3a-59793aa71c6f"/>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60ed16-bb25-4d3e-abb0-e60d885bb92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3810976-711c-4672-8b3a-59793aa71c6f"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10692B6-A9AB-4EC7-B52D-558917D2B6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60ed16-bb25-4d3e-abb0-e60d885bb92e"/>
    <ds:schemaRef ds:uri="b3810976-711c-4672-8b3a-59793aa71c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2803</TotalTime>
  <Words>4389</Words>
  <Application>Microsoft Macintosh PowerPoint</Application>
  <PresentationFormat>Custom</PresentationFormat>
  <Paragraphs>705</Paragraphs>
  <Slides>63</Slides>
  <Notes>47</Notes>
  <HiddenSlides>0</HiddenSlides>
  <MMClips>0</MMClips>
  <ScaleCrop>false</ScaleCrop>
  <HeadingPairs>
    <vt:vector size="6" baseType="variant">
      <vt:variant>
        <vt:lpstr>Fonts Used</vt:lpstr>
      </vt:variant>
      <vt:variant>
        <vt:i4>17</vt:i4>
      </vt:variant>
      <vt:variant>
        <vt:lpstr>Theme</vt:lpstr>
      </vt:variant>
      <vt:variant>
        <vt:i4>10</vt:i4>
      </vt:variant>
      <vt:variant>
        <vt:lpstr>Slide Titles</vt:lpstr>
      </vt:variant>
      <vt:variant>
        <vt:i4>63</vt:i4>
      </vt:variant>
    </vt:vector>
  </HeadingPairs>
  <TitlesOfParts>
    <vt:vector size="90" baseType="lpstr">
      <vt:lpstr>Calibri</vt:lpstr>
      <vt:lpstr>Calibri Light</vt:lpstr>
      <vt:lpstr>Consolas</vt:lpstr>
      <vt:lpstr>Courier New</vt:lpstr>
      <vt:lpstr>ＭＳ Ｐゴシック</vt:lpstr>
      <vt:lpstr>Noto Serif</vt:lpstr>
      <vt:lpstr>Quattrocento Sans</vt:lpstr>
      <vt:lpstr>Raleway</vt:lpstr>
      <vt:lpstr>Raleway ExtraBold</vt:lpstr>
      <vt:lpstr>Raleway SemiBold</vt:lpstr>
      <vt:lpstr>Roboto Condensed</vt:lpstr>
      <vt:lpstr>Roboto Condensed Light</vt:lpstr>
      <vt:lpstr>Segoe UI</vt:lpstr>
      <vt:lpstr>Segoe UI Semilight</vt:lpstr>
      <vt:lpstr>Wingdings</vt:lpstr>
      <vt:lpstr>Arial</vt:lpstr>
      <vt:lpstr>Segoe UI Light</vt:lpstr>
      <vt:lpstr>5-50113_Microsoft_Ready_Light_Template</vt:lpstr>
      <vt:lpstr>2_5-50113_Microsoft_Ready_Light_Template</vt:lpstr>
      <vt:lpstr>2_5-30660_TR21_BO_CT_Template</vt:lpstr>
      <vt:lpstr>3_WHITE TEMPLATE</vt:lpstr>
      <vt:lpstr>1_Office Theme</vt:lpstr>
      <vt:lpstr>DARK GRAY TEMPLATE</vt:lpstr>
      <vt:lpstr>8_WHITE TEMPLATE</vt:lpstr>
      <vt:lpstr>Azure 2015</vt:lpstr>
      <vt:lpstr>1_DARK GRAY TEMPLATE</vt:lpstr>
      <vt:lpstr>Architech2017</vt:lpstr>
      <vt:lpstr>Kubernetes Hackfest Building Cloudy Applications </vt:lpstr>
      <vt:lpstr>Agenda</vt:lpstr>
      <vt:lpstr>Setting up you environment</vt:lpstr>
      <vt:lpstr>Hackfest Approach</vt:lpstr>
      <vt:lpstr>Objective By End of Day</vt:lpstr>
      <vt:lpstr>What we won’t cover</vt:lpstr>
      <vt:lpstr>Todo Application</vt:lpstr>
      <vt:lpstr>Why Modernize Apps?</vt:lpstr>
      <vt:lpstr>PowerPoint Presentation</vt:lpstr>
      <vt:lpstr>Our world is changing</vt:lpstr>
      <vt:lpstr>Where do developers spend time…</vt:lpstr>
      <vt:lpstr>Where do application admins spend time…</vt:lpstr>
      <vt:lpstr>Help customers free resources and work more efficiently by modernizing traditional applications</vt:lpstr>
      <vt:lpstr>Ways to Modernize Applications</vt:lpstr>
      <vt:lpstr>PowerPoint Presentation</vt:lpstr>
      <vt:lpstr>Modernization with microservices</vt:lpstr>
      <vt:lpstr>Microservice architecture benefits</vt:lpstr>
      <vt:lpstr>Microservices Benefits</vt:lpstr>
      <vt:lpstr>Microservices – The Hard Part</vt:lpstr>
      <vt:lpstr>PowerPoint Presentation</vt:lpstr>
      <vt:lpstr>PowerPoint Presentation</vt:lpstr>
      <vt:lpstr>PowerPoint Presentation</vt:lpstr>
      <vt:lpstr>PowerPoint Presentation</vt:lpstr>
      <vt:lpstr>What do cluster orchestrators do?</vt:lpstr>
      <vt:lpstr>Container Management at Scale</vt:lpstr>
      <vt:lpstr>Orchestrator Ecosystem (Constantly Changing)</vt:lpstr>
      <vt:lpstr>Why Kubernetes (K8s)?</vt:lpstr>
      <vt:lpstr>What is Kubernetes?</vt:lpstr>
      <vt:lpstr>Kubernetes Architecture</vt:lpstr>
      <vt:lpstr>Kubernetes Architecture Components</vt:lpstr>
      <vt:lpstr>Master Components</vt:lpstr>
      <vt:lpstr>Worker Node Components</vt:lpstr>
      <vt:lpstr>kubectl: CLI to run commands against a Kubernetes cluster </vt:lpstr>
      <vt:lpstr>Kubernetes Resources</vt:lpstr>
      <vt:lpstr>Pods</vt:lpstr>
      <vt:lpstr>Services</vt:lpstr>
      <vt:lpstr>Deployments and Replicasets</vt:lpstr>
      <vt:lpstr>Deployment Events</vt:lpstr>
      <vt:lpstr>Persistent Volumes</vt:lpstr>
      <vt:lpstr>Persistent Volume Claims</vt:lpstr>
      <vt:lpstr>Persistent Volume Claims</vt:lpstr>
      <vt:lpstr>Storage Class</vt:lpstr>
      <vt:lpstr>Default Storage Class for AKS</vt:lpstr>
      <vt:lpstr>Ingress</vt:lpstr>
      <vt:lpstr>Ingress Rule</vt:lpstr>
      <vt:lpstr>DevOps &amp; CI / CD</vt:lpstr>
      <vt:lpstr>DevOps Practices Arrive</vt:lpstr>
      <vt:lpstr>DevOps – Why you care</vt:lpstr>
      <vt:lpstr>Common Toolsets</vt:lpstr>
      <vt:lpstr>Helm:  Kubernetes Package Manager</vt:lpstr>
      <vt:lpstr>Birth of Helm</vt:lpstr>
      <vt:lpstr>Helm Charts</vt:lpstr>
      <vt:lpstr>PowerPoint Presentation</vt:lpstr>
      <vt:lpstr>Chart structure</vt:lpstr>
      <vt:lpstr>Chart structure</vt:lpstr>
      <vt:lpstr>Chart.yaml</vt:lpstr>
      <vt:lpstr>Helm values.yaml</vt:lpstr>
      <vt:lpstr>Helm Templates</vt:lpstr>
      <vt:lpstr>Questions?</vt:lpstr>
      <vt:lpstr>WHO WE ARE</vt:lpstr>
      <vt:lpstr>PowerPoint Presentation</vt:lpstr>
      <vt:lpstr>PowerPoint Presentation</vt:lpstr>
      <vt:lpstr>PowerPoint Presentation</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Jungho Kim</cp:lastModifiedBy>
  <cp:revision>155</cp:revision>
  <dcterms:modified xsi:type="dcterms:W3CDTF">2018-02-11T20:36:26Z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0x010100CD8D8A39D845364293608B2A4F901C95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Track">
    <vt:lpwstr/>
  </property>
  <property fmtid="{D5CDD505-2E9C-101B-9397-08002B2CF9AE}" pid="7" name="Event Location">
    <vt:lpwstr>84;#Las Vegas|e731b1e0-234c-4781-a780-e65aa36c0b98</vt:lpwstr>
  </property>
  <property fmtid="{D5CDD505-2E9C-101B-9397-08002B2CF9AE}" pid="8" name="Campaign">
    <vt:lpwstr/>
  </property>
  <property fmtid="{D5CDD505-2E9C-101B-9397-08002B2CF9AE}" pid="9" name="IsMyDocuments">
    <vt:bool>true</vt:bool>
  </property>
  <property fmtid="{D5CDD505-2E9C-101B-9397-08002B2CF9AE}" pid="10" name="TaxKeyword">
    <vt:lpwstr>79;#Microsoft Ready|3ca26e5f-dc1b-4496-bbb3-9dc6901a235f</vt:lpwstr>
  </property>
  <property fmtid="{D5CDD505-2E9C-101B-9397-08002B2CF9AE}" pid="11" name="Audience1">
    <vt:lpwstr/>
  </property>
  <property fmtid="{D5CDD505-2E9C-101B-9397-08002B2CF9AE}" pid="12" name="Event Name">
    <vt:lpwstr>83;#Microsoft Ready|3ca26e5f-dc1b-4496-bbb3-9dc6901a235f</vt:lpwstr>
  </property>
  <property fmtid="{D5CDD505-2E9C-101B-9397-08002B2CF9AE}" pid="13" name="Event Venue">
    <vt:lpwstr>103;#Venetian|bd55f5f3-c228-4542-b738-d5b5edd79abd</vt:lpwstr>
  </property>
  <property fmtid="{D5CDD505-2E9C-101B-9397-08002B2CF9AE}" pid="14" name="Session Code">
    <vt:lpwstr>TECH-CAD202</vt:lpwstr>
  </property>
  <property fmtid="{D5CDD505-2E9C-101B-9397-08002B2CF9AE}" pid="15" name="Title">
    <vt:lpwstr>Accelerate Enterprise App Migration to Azure with Docker and the "Modernize Traditional Apps" program</vt:lpwstr>
  </property>
  <property fmtid="{D5CDD505-2E9C-101B-9397-08002B2CF9AE}" pid="16" name="External Speaker">
    <vt:lpwstr>Bruce Gary</vt:lpwstr>
  </property>
  <property fmtid="{D5CDD505-2E9C-101B-9397-08002B2CF9AE}" pid="17" name="Event Start Date">
    <vt:filetime>2017-07-15T00:00:00Z</vt:filetime>
  </property>
  <property fmtid="{D5CDD505-2E9C-101B-9397-08002B2CF9AE}" pid="18" name="Event End Date">
    <vt:filetime>2017-07-22T00:00:00Z</vt:filetime>
  </property>
  <property fmtid="{D5CDD505-2E9C-101B-9397-08002B2CF9AE}" pid="19" name="Content Owner">
    <vt:lpwstr>Bruce Gary</vt:lpwstr>
  </property>
  <property fmtid="{D5CDD505-2E9C-101B-9397-08002B2CF9AE}" pid="20" name="Content Owner EmailAddress">
    <vt:lpwstr>bgary@microsoft.com</vt:lpwstr>
  </property>
  <property fmtid="{D5CDD505-2E9C-101B-9397-08002B2CF9AE}" pid="21" name="MSIP_Label_f42aa342-8706-4288-bd11-ebb85995028c_Enabled">
    <vt:lpwstr>True</vt:lpwstr>
  </property>
  <property fmtid="{D5CDD505-2E9C-101B-9397-08002B2CF9AE}" pid="22" name="MSIP_Label_f42aa342-8706-4288-bd11-ebb85995028c_SiteId">
    <vt:lpwstr>72f988bf-86f1-41af-91ab-2d7cd011db47</vt:lpwstr>
  </property>
  <property fmtid="{D5CDD505-2E9C-101B-9397-08002B2CF9AE}" pid="23" name="MSIP_Label_f42aa342-8706-4288-bd11-ebb85995028c_Ref">
    <vt:lpwstr>https://api.informationprotection.azure.com/api/72f988bf-86f1-41af-91ab-2d7cd011db47</vt:lpwstr>
  </property>
  <property fmtid="{D5CDD505-2E9C-101B-9397-08002B2CF9AE}" pid="24" name="MSIP_Label_f42aa342-8706-4288-bd11-ebb85995028c_Owner">
    <vt:lpwstr>kevinhar@microsoft.com</vt:lpwstr>
  </property>
  <property fmtid="{D5CDD505-2E9C-101B-9397-08002B2CF9AE}" pid="25" name="MSIP_Label_f42aa342-8706-4288-bd11-ebb85995028c_SetDate">
    <vt:lpwstr>2017-09-25T12:46:52.2335979-04:00</vt:lpwstr>
  </property>
  <property fmtid="{D5CDD505-2E9C-101B-9397-08002B2CF9AE}" pid="26" name="MSIP_Label_f42aa342-8706-4288-bd11-ebb85995028c_Name">
    <vt:lpwstr>General</vt:lpwstr>
  </property>
  <property fmtid="{D5CDD505-2E9C-101B-9397-08002B2CF9AE}" pid="27" name="MSIP_Label_f42aa342-8706-4288-bd11-ebb85995028c_Application">
    <vt:lpwstr>Microsoft Azure Information Protection</vt:lpwstr>
  </property>
  <property fmtid="{D5CDD505-2E9C-101B-9397-08002B2CF9AE}" pid="28" name="MSIP_Label_f42aa342-8706-4288-bd11-ebb85995028c_Extended_MSFT_Method">
    <vt:lpwstr>Automatic</vt:lpwstr>
  </property>
  <property fmtid="{D5CDD505-2E9C-101B-9397-08002B2CF9AE}" pid="29" name="Sensitivity">
    <vt:lpwstr>General</vt:lpwstr>
  </property>
</Properties>
</file>